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4" r:id="rId5"/>
  </p:sldMasterIdLst>
  <p:notesMasterIdLst>
    <p:notesMasterId r:id="rId28"/>
  </p:notesMasterIdLst>
  <p:handoutMasterIdLst>
    <p:handoutMasterId r:id="rId29"/>
  </p:handoutMasterIdLst>
  <p:sldIdLst>
    <p:sldId id="303" r:id="rId6"/>
    <p:sldId id="297" r:id="rId7"/>
    <p:sldId id="309" r:id="rId8"/>
    <p:sldId id="397" r:id="rId9"/>
    <p:sldId id="442" r:id="rId10"/>
    <p:sldId id="398" r:id="rId11"/>
    <p:sldId id="441" r:id="rId12"/>
    <p:sldId id="437" r:id="rId13"/>
    <p:sldId id="438" r:id="rId14"/>
    <p:sldId id="440" r:id="rId15"/>
    <p:sldId id="368" r:id="rId16"/>
    <p:sldId id="419" r:id="rId17"/>
    <p:sldId id="443" r:id="rId18"/>
    <p:sldId id="444" r:id="rId19"/>
    <p:sldId id="446" r:id="rId20"/>
    <p:sldId id="445" r:id="rId21"/>
    <p:sldId id="447" r:id="rId22"/>
    <p:sldId id="448" r:id="rId23"/>
    <p:sldId id="449" r:id="rId24"/>
    <p:sldId id="450" r:id="rId25"/>
    <p:sldId id="451" r:id="rId26"/>
    <p:sldId id="295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B879949-2F60-4808-A162-D64120731F69}">
          <p14:sldIdLst>
            <p14:sldId id="303"/>
            <p14:sldId id="297"/>
            <p14:sldId id="309"/>
            <p14:sldId id="397"/>
            <p14:sldId id="442"/>
            <p14:sldId id="398"/>
            <p14:sldId id="441"/>
            <p14:sldId id="437"/>
            <p14:sldId id="438"/>
            <p14:sldId id="440"/>
            <p14:sldId id="368"/>
            <p14:sldId id="419"/>
            <p14:sldId id="443"/>
            <p14:sldId id="444"/>
            <p14:sldId id="446"/>
            <p14:sldId id="445"/>
            <p14:sldId id="447"/>
            <p14:sldId id="448"/>
            <p14:sldId id="449"/>
            <p14:sldId id="450"/>
            <p14:sldId id="451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안혜영" initials="안" lastIdx="3" clrIdx="0">
    <p:extLst>
      <p:ext uri="{19B8F6BF-5375-455C-9EA6-DF929625EA0E}">
        <p15:presenceInfo xmlns:p15="http://schemas.microsoft.com/office/powerpoint/2012/main" userId="S::hyahn@ati2000.co.kr::ea9588c1-7d88-44e4-af2a-597800d0f09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55FD"/>
    <a:srgbClr val="FFFFFF"/>
    <a:srgbClr val="C00000"/>
    <a:srgbClr val="010101"/>
    <a:srgbClr val="9E9EFE"/>
    <a:srgbClr val="A3C7E7"/>
    <a:srgbClr val="FFE2DD"/>
    <a:srgbClr val="FFEEEB"/>
    <a:srgbClr val="FFDFD9"/>
    <a:srgbClr val="FFC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3" autoAdjust="0"/>
    <p:restoredTop sz="78141" autoAdjust="0"/>
  </p:normalViewPr>
  <p:slideViewPr>
    <p:cSldViewPr snapToGrid="0">
      <p:cViewPr varScale="1">
        <p:scale>
          <a:sx n="86" d="100"/>
          <a:sy n="86" d="100"/>
        </p:scale>
        <p:origin x="32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commentAuthors" Target="commentAuthor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1EBF4-8E9E-4EEF-A1AD-6BC109FD57A9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686FA-589B-45F9-AF38-9C3EF71513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975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48644-31AA-42AE-9781-A6457094CA6F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CE4C5-166D-4F9E-9D6C-812F301C01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352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선행 </a:t>
            </a:r>
            <a:r>
              <a:rPr lang="en-US" altLang="ko-KR" dirty="0"/>
              <a:t>SW </a:t>
            </a:r>
            <a:r>
              <a:rPr lang="ko-KR" altLang="en-US" dirty="0"/>
              <a:t>그룹</a:t>
            </a:r>
            <a:r>
              <a:rPr lang="en-US" altLang="ko-KR" dirty="0"/>
              <a:t> </a:t>
            </a:r>
            <a:r>
              <a:rPr lang="ko-KR" altLang="en-US" dirty="0"/>
              <a:t>알고리즘 파트 안광윤 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491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B4429-FA4C-32E8-6557-17463A9E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E32D67-2256-38B4-0E81-9A27A4703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8F2CB8-FD73-7087-D2AE-DE17DC5AA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클래스 설계입니다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CE774A-B168-E285-1053-F31F8726F3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043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26C13-044E-7DEF-6A48-04B445E56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EC50F7-8AA7-45AB-F614-04473899C8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2B18F9-24CA-F91D-E5E3-B1B72FCCB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클래스 설계와 프로그래밍은 </a:t>
            </a:r>
            <a:r>
              <a:rPr lang="en-US" altLang="ko-KR" dirty="0"/>
              <a:t>MVVM </a:t>
            </a:r>
            <a:r>
              <a:rPr lang="ko-KR" altLang="en-US" dirty="0"/>
              <a:t>패턴으로 설계 하였고 </a:t>
            </a:r>
            <a:endParaRPr lang="en-US" altLang="ko-KR" dirty="0"/>
          </a:p>
          <a:p>
            <a:r>
              <a:rPr lang="en-US" altLang="ko-KR" dirty="0"/>
              <a:t>Service </a:t>
            </a:r>
            <a:r>
              <a:rPr lang="ko-KR" altLang="en-US" dirty="0"/>
              <a:t>클래스를 만들어 </a:t>
            </a:r>
            <a:r>
              <a:rPr lang="en-US" altLang="ko-KR" dirty="0" err="1"/>
              <a:t>ViewModel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ko-KR" altLang="en-US" dirty="0" err="1"/>
              <a:t>비대를</a:t>
            </a:r>
            <a:r>
              <a:rPr lang="ko-KR" altLang="en-US" dirty="0"/>
              <a:t> 방지하고 </a:t>
            </a:r>
            <a:endParaRPr lang="en-US" altLang="ko-KR" dirty="0"/>
          </a:p>
          <a:p>
            <a:r>
              <a:rPr lang="ko-KR" altLang="en-US" dirty="0"/>
              <a:t>각 역할의 응집도를 </a:t>
            </a:r>
            <a:r>
              <a:rPr lang="ko-KR" altLang="en-US" dirty="0" err="1"/>
              <a:t>높</a:t>
            </a:r>
            <a:r>
              <a:rPr lang="ko-KR" altLang="en-US" dirty="0"/>
              <a:t> 것을 지향하였습니다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BEBD85-1B45-A68D-B697-1C195B7062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386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D291A-594D-CE03-2EC1-AC28AA36A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7C7248-25E1-7C8A-9173-6DDF38AE3C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107B78-77C5-64C4-3E51-F252A3A9D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클래스에는 데이터를 정의하고 있으며 파일 선택 시 </a:t>
            </a:r>
            <a:r>
              <a:rPr lang="en-US" altLang="ko-KR" dirty="0" err="1"/>
              <a:t>Klarf</a:t>
            </a:r>
            <a:r>
              <a:rPr lang="en-US" altLang="ko-KR" dirty="0"/>
              <a:t> </a:t>
            </a:r>
            <a:r>
              <a:rPr lang="ko-KR" altLang="en-US" dirty="0"/>
              <a:t>파싱과 </a:t>
            </a:r>
            <a:r>
              <a:rPr lang="en-US" altLang="ko-KR" dirty="0"/>
              <a:t>Tiff </a:t>
            </a:r>
            <a:r>
              <a:rPr lang="ko-KR" altLang="en-US" dirty="0"/>
              <a:t>이미지 접근을 제외하면 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r>
              <a:rPr lang="ko-KR" altLang="en-US" dirty="0" err="1"/>
              <a:t>디펙</a:t>
            </a:r>
            <a:r>
              <a:rPr lang="ko-KR" altLang="en-US" dirty="0"/>
              <a:t> </a:t>
            </a:r>
            <a:r>
              <a:rPr lang="ko-KR" altLang="en-US" dirty="0" err="1"/>
              <a:t>인포</a:t>
            </a:r>
            <a:r>
              <a:rPr lang="en-US" altLang="ko-KR" dirty="0"/>
              <a:t>, </a:t>
            </a:r>
            <a:r>
              <a:rPr lang="ko-KR" altLang="en-US" dirty="0"/>
              <a:t>다이 </a:t>
            </a:r>
            <a:r>
              <a:rPr lang="ko-KR" altLang="en-US" dirty="0" err="1"/>
              <a:t>인포</a:t>
            </a:r>
            <a:r>
              <a:rPr lang="en-US" altLang="ko-KR" dirty="0"/>
              <a:t>, </a:t>
            </a:r>
            <a:r>
              <a:rPr lang="ko-KR" altLang="en-US" dirty="0"/>
              <a:t>웨이퍼 </a:t>
            </a:r>
            <a:r>
              <a:rPr lang="ko-KR" altLang="en-US" dirty="0" err="1"/>
              <a:t>인포는</a:t>
            </a:r>
            <a:r>
              <a:rPr lang="ko-KR" altLang="en-US" dirty="0"/>
              <a:t> </a:t>
            </a:r>
            <a:r>
              <a:rPr lang="ko-KR" altLang="en-US" dirty="0" err="1"/>
              <a:t>클라프</a:t>
            </a:r>
            <a:r>
              <a:rPr lang="ko-KR" altLang="en-US" dirty="0"/>
              <a:t> 데이터를 포함 관계로 가지고 있으며 </a:t>
            </a:r>
            <a:r>
              <a:rPr lang="en-US" altLang="ko-KR" dirty="0"/>
              <a:t>Aggregation</a:t>
            </a:r>
            <a:r>
              <a:rPr lang="ko-KR" altLang="en-US" dirty="0"/>
              <a:t> 관계를 갖습니다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505FD4-D294-095F-DC12-73A0D2E761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825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EF662-0F6C-5792-BF32-0BA9E8633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F5F27F-BD17-37EB-C789-06194C9959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EC6BC9-A0AD-6146-2FA1-0457A22A8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클래스 사용으로 </a:t>
            </a:r>
            <a:r>
              <a:rPr lang="en-US" altLang="ko-KR" dirty="0" err="1"/>
              <a:t>ViewModel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ko-KR" altLang="en-US" dirty="0" err="1"/>
              <a:t>비대를</a:t>
            </a:r>
            <a:r>
              <a:rPr lang="ko-KR" altLang="en-US" dirty="0"/>
              <a:t> 방지하고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메인뷰모델에</a:t>
            </a:r>
            <a:r>
              <a:rPr lang="ko-KR" altLang="en-US" dirty="0"/>
              <a:t> 하위 </a:t>
            </a:r>
            <a:r>
              <a:rPr lang="ko-KR" altLang="en-US" dirty="0" err="1"/>
              <a:t>뷰모델을</a:t>
            </a:r>
            <a:r>
              <a:rPr lang="ko-KR" altLang="en-US" dirty="0"/>
              <a:t> </a:t>
            </a:r>
            <a:r>
              <a:rPr lang="ko-KR" altLang="en-US" dirty="0" err="1"/>
              <a:t>어그리게이션</a:t>
            </a:r>
            <a:r>
              <a:rPr lang="ko-KR" altLang="en-US" dirty="0"/>
              <a:t> 관계를 갖게 함으로 공통된 데이터 동기화를 다룰 수 있게 </a:t>
            </a:r>
            <a:r>
              <a:rPr lang="ko-KR" altLang="en-US" dirty="0" err="1"/>
              <a:t>하엿습니다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51089E-0D6F-3D9B-45F2-CF6B479E48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025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54E0E-891F-80BB-A879-C6859CE05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DB7948-B7F8-4308-EFA7-BA3455C71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AB8097-0813-2A9A-C9D6-767E3B664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15B1CD-00C1-952F-0AA4-75323A0CC6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826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0ED67-FC21-7706-4DAB-F7B7A962C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A4B793-DC8C-E02D-7EEC-2152389F1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FE32B5-EDFE-734E-376F-29B315915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클래스와 </a:t>
            </a:r>
            <a:r>
              <a:rPr lang="en-US" altLang="ko-KR" dirty="0"/>
              <a:t>Behavior </a:t>
            </a:r>
            <a:r>
              <a:rPr lang="ko-KR" altLang="en-US" dirty="0" err="1"/>
              <a:t>페키지를</a:t>
            </a:r>
            <a:r>
              <a:rPr lang="ko-KR" altLang="en-US" dirty="0"/>
              <a:t> 통해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471B3B-4D9B-D8B8-3919-8933ACC58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462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E3E35-8BC8-4E49-91CA-886F7612F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0FD11F-087D-2B1A-3BFD-2B4E76BDBB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C69AE5-52B7-867F-9AD0-CCFB89085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클래스와 </a:t>
            </a:r>
            <a:r>
              <a:rPr lang="en-US" altLang="ko-KR" dirty="0"/>
              <a:t>Behavior </a:t>
            </a:r>
            <a:r>
              <a:rPr lang="ko-KR" altLang="en-US" dirty="0" err="1"/>
              <a:t>페키지를</a:t>
            </a:r>
            <a:r>
              <a:rPr lang="ko-KR" altLang="en-US" dirty="0"/>
              <a:t> 통해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9D5DAA-54C3-1E3E-7BC3-09A51C80E2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77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36491-C60F-B16C-A96D-A937F7621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16FAC7-9C3D-3F81-D65D-E1F4DACF0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A7A581-2A5C-4ABA-F4C4-FDF0D9F0F4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File List Viewer </a:t>
            </a:r>
            <a:r>
              <a:rPr lang="ko-KR" altLang="en-US" dirty="0"/>
              <a:t>에서 </a:t>
            </a:r>
            <a:r>
              <a:rPr lang="en-US" altLang="ko-KR" dirty="0"/>
              <a:t>.001 </a:t>
            </a:r>
            <a:r>
              <a:rPr lang="ko-KR" altLang="en-US" dirty="0"/>
              <a:t>또는 </a:t>
            </a:r>
            <a:r>
              <a:rPr lang="en-US" altLang="ko-KR" dirty="0"/>
              <a:t>.</a:t>
            </a:r>
            <a:r>
              <a:rPr lang="en-US" altLang="ko-KR" dirty="0" err="1"/>
              <a:t>Klarf</a:t>
            </a:r>
            <a:r>
              <a:rPr lang="en-US" altLang="ko-KR" dirty="0"/>
              <a:t> </a:t>
            </a:r>
            <a:r>
              <a:rPr lang="ko-KR" altLang="en-US" dirty="0"/>
              <a:t>확장자 선택 시 </a:t>
            </a:r>
            <a:endParaRPr lang="en-US" altLang="ko-KR" dirty="0"/>
          </a:p>
          <a:p>
            <a:r>
              <a:rPr lang="ko-KR" altLang="en-US" dirty="0" err="1"/>
              <a:t>파싱하여</a:t>
            </a:r>
            <a:r>
              <a:rPr lang="ko-KR" altLang="en-US" dirty="0"/>
              <a:t> </a:t>
            </a:r>
            <a:r>
              <a:rPr lang="en-US" altLang="ko-KR" dirty="0"/>
              <a:t>Defect Info Viewer </a:t>
            </a:r>
            <a:r>
              <a:rPr lang="ko-KR" altLang="en-US" dirty="0"/>
              <a:t>와 </a:t>
            </a:r>
            <a:r>
              <a:rPr lang="en-US" altLang="ko-KR" dirty="0"/>
              <a:t>Wafer map, Defect Image </a:t>
            </a:r>
            <a:r>
              <a:rPr lang="ko-KR" altLang="en-US" dirty="0"/>
              <a:t>등에서 접근 가능하게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AC5E62-CD21-B544-86FA-9BB6DFEA6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0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8E18A-1293-5B8F-3752-A80ECD50A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5B709E-3C69-8F1E-A0C6-EE3EB2CD2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71B7C0-5C2A-572D-92F8-296A801D9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en-US" altLang="ko-KR" dirty="0"/>
              <a:t>Defect </a:t>
            </a:r>
            <a:r>
              <a:rPr lang="ko-KR" altLang="en-US" dirty="0"/>
              <a:t>간 이동과 </a:t>
            </a:r>
            <a:r>
              <a:rPr lang="en-US" altLang="ko-KR" dirty="0"/>
              <a:t>Die </a:t>
            </a:r>
            <a:r>
              <a:rPr lang="ko-KR" altLang="en-US" dirty="0"/>
              <a:t>내 </a:t>
            </a:r>
            <a:r>
              <a:rPr lang="en-US" altLang="ko-KR" dirty="0"/>
              <a:t>Defect </a:t>
            </a:r>
            <a:r>
              <a:rPr lang="ko-KR" altLang="en-US" dirty="0"/>
              <a:t>이동 구현을 마친 상태입니다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Defect </a:t>
            </a:r>
            <a:r>
              <a:rPr lang="ko-KR" altLang="en-US" dirty="0"/>
              <a:t>정보만 다룰 것으로 생각하여 일반 </a:t>
            </a:r>
            <a:r>
              <a:rPr lang="en-US" altLang="ko-KR" dirty="0"/>
              <a:t>Die </a:t>
            </a:r>
            <a:r>
              <a:rPr lang="ko-KR" altLang="en-US" dirty="0"/>
              <a:t>를 고려하지 않고</a:t>
            </a:r>
            <a:endParaRPr lang="en-US" altLang="ko-KR" dirty="0"/>
          </a:p>
          <a:p>
            <a:r>
              <a:rPr lang="en-US" altLang="ko-KR" dirty="0"/>
              <a:t>Defect ID </a:t>
            </a:r>
            <a:r>
              <a:rPr lang="ko-KR" altLang="en-US" dirty="0"/>
              <a:t>기반으로 </a:t>
            </a:r>
            <a:endParaRPr lang="en-US" altLang="ko-KR" dirty="0"/>
          </a:p>
          <a:p>
            <a:r>
              <a:rPr lang="ko-KR" altLang="en-US" dirty="0" err="1"/>
              <a:t>다이간</a:t>
            </a:r>
            <a:r>
              <a:rPr lang="ko-KR" altLang="en-US" dirty="0"/>
              <a:t> 이동은 아직 구현하지 못하였습니다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/>
              <a:t>지난 과제에서 사용한 </a:t>
            </a:r>
            <a:r>
              <a:rPr lang="en-US" altLang="ko-KR" dirty="0"/>
              <a:t>WPF Behavior </a:t>
            </a:r>
            <a:r>
              <a:rPr lang="ko-KR" altLang="en-US" dirty="0"/>
              <a:t>를 활용하여서 이미지 스케일 변환과 측정을 구현하였습니다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9C0D95-A329-48C6-EA86-0FB04B5A0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34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FF4E7-25E3-7F80-A726-CDD6FC333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854178-7E60-5DDE-ECF5-A1F9382C04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6EB2F6-BEDF-E04D-6B16-728F3F4A6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Refresh </a:t>
            </a:r>
            <a:r>
              <a:rPr lang="ko-KR" altLang="en-US" dirty="0"/>
              <a:t>버튼으로 폴더와 파일 </a:t>
            </a:r>
            <a:r>
              <a:rPr lang="en-US" altLang="ko-KR" dirty="0"/>
              <a:t>path </a:t>
            </a:r>
            <a:r>
              <a:rPr lang="ko-KR" altLang="en-US" dirty="0"/>
              <a:t>를 초기화 하였는데 어떤 </a:t>
            </a:r>
            <a:r>
              <a:rPr lang="ko-KR" altLang="en-US" dirty="0" err="1"/>
              <a:t>쓰임인지는</a:t>
            </a:r>
            <a:r>
              <a:rPr lang="ko-KR" altLang="en-US" dirty="0"/>
              <a:t> 잘 모르겠습니다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 </a:t>
            </a:r>
            <a:r>
              <a:rPr lang="en-US" altLang="ko-KR" dirty="0" err="1"/>
              <a:t>openfolder</a:t>
            </a:r>
            <a:r>
              <a:rPr lang="en-US" altLang="ko-KR" dirty="0"/>
              <a:t> </a:t>
            </a:r>
            <a:r>
              <a:rPr lang="ko-KR" altLang="en-US" dirty="0"/>
              <a:t>커맨드로 폴더와 파일 노드</a:t>
            </a:r>
            <a:r>
              <a:rPr lang="en-US" altLang="ko-KR" dirty="0"/>
              <a:t>-path </a:t>
            </a:r>
            <a:r>
              <a:rPr lang="ko-KR" altLang="en-US" dirty="0"/>
              <a:t>가 초기화 되는 로직이 존재 해서 </a:t>
            </a:r>
            <a:endParaRPr lang="en-US" altLang="ko-KR" dirty="0"/>
          </a:p>
          <a:p>
            <a:r>
              <a:rPr lang="ko-KR" altLang="en-US" dirty="0"/>
              <a:t>단순히 폴더열기와 파일 노드 관련은 </a:t>
            </a:r>
            <a:r>
              <a:rPr lang="ko-KR" altLang="en-US" dirty="0" err="1"/>
              <a:t>아니락</a:t>
            </a:r>
            <a:r>
              <a:rPr lang="ko-KR" altLang="en-US" dirty="0"/>
              <a:t> </a:t>
            </a:r>
            <a:r>
              <a:rPr lang="ko-KR" altLang="en-US" dirty="0" err="1"/>
              <a:t>ㅗ생각합니다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9C3DA4-8B05-1987-C950-C037D4A971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115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명세서와 설계 마지막으로 구현 사항 말씀드리면서 발표 마무리 </a:t>
            </a:r>
            <a:r>
              <a:rPr lang="ko-KR" altLang="en-US" dirty="0" err="1"/>
              <a:t>하겟습니다</a:t>
            </a:r>
            <a:r>
              <a:rPr lang="en-US" altLang="ko-KR" dirty="0"/>
              <a:t>./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960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6952E-895B-A636-484C-D24378BB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E3F943-8A51-6918-C9FE-3F40CEACA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EB0532-FC1F-A1C2-80CA-129D5B116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추가 구현이 필요한 사항입니다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</a:t>
            </a:r>
            <a:r>
              <a:rPr lang="ko-KR" altLang="en-US" dirty="0" err="1"/>
              <a:t>다이간</a:t>
            </a:r>
            <a:r>
              <a:rPr lang="ko-KR" altLang="en-US" dirty="0"/>
              <a:t> 이동입니다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그리고 웨이퍼 </a:t>
            </a:r>
            <a:r>
              <a:rPr lang="ko-KR" altLang="en-US" dirty="0" err="1"/>
              <a:t>맵을</a:t>
            </a:r>
            <a:r>
              <a:rPr lang="ko-KR" altLang="en-US" dirty="0"/>
              <a:t> 하드코딩 구현 뒤에 현재 동적 </a:t>
            </a:r>
            <a:r>
              <a:rPr lang="ko-KR" altLang="en-US" dirty="0" err="1"/>
              <a:t>맵을</a:t>
            </a:r>
            <a:r>
              <a:rPr lang="ko-KR" altLang="en-US" dirty="0"/>
              <a:t> 그리기 위해 구현중입니다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이러한 자료 공유에 있어 자료 동기화 싱크 로직을 추후에 개선할 계획입니다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89B2F8-DF56-3307-1C7D-6D869259A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923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15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CEBC9-B871-628B-2EF6-BCDCB7E6D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97CE4B-5AC2-BC03-F5CE-855E6CFDEB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01001F-09D4-B9AD-7FD9-4807AA8A3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기능 추가사항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7ACC49-8BB3-0E4B-3FCA-A366E41994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039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A2F31-4242-9651-2CD4-B32FDEE2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F28755-FE1B-E4BB-4B9B-A35D01143D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40CF90-1E4F-2B1D-9E5F-D27A3E85E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EA8864-8140-CA37-0DD3-8DC9779E96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075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BBC16-34E2-3C44-69EB-6AE013CA5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D3D40B-BE32-C0D7-E838-708795779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F4C64D-60F5-E622-86DD-81D25B918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 레이아웃은 이미지를 참고 하여 크게 </a:t>
            </a:r>
            <a:r>
              <a:rPr lang="en-US" altLang="ko-KR" dirty="0"/>
              <a:t>4</a:t>
            </a:r>
            <a:r>
              <a:rPr lang="ko-KR" altLang="en-US" dirty="0"/>
              <a:t>개의 뷰어로 나누었습니다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좌측 상단부터 </a:t>
            </a:r>
            <a:endParaRPr lang="en-US" altLang="ko-KR" dirty="0"/>
          </a:p>
          <a:p>
            <a:r>
              <a:rPr lang="en-US" altLang="ko-KR" dirty="0"/>
              <a:t>Wafer Map Viewer</a:t>
            </a:r>
          </a:p>
          <a:p>
            <a:r>
              <a:rPr lang="en-US" altLang="ko-KR" dirty="0"/>
              <a:t>File List Viewer</a:t>
            </a:r>
          </a:p>
          <a:p>
            <a:r>
              <a:rPr lang="en-US" altLang="ko-KR" dirty="0"/>
              <a:t>Defect Image Viewer</a:t>
            </a:r>
          </a:p>
          <a:p>
            <a:r>
              <a:rPr lang="en-US" altLang="ko-KR" dirty="0"/>
              <a:t>Defect Info Viewer</a:t>
            </a:r>
          </a:p>
          <a:p>
            <a:r>
              <a:rPr lang="ko-KR" altLang="en-US" dirty="0"/>
              <a:t>등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21E176-26EE-4A4D-692D-48352073D8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218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4FA5E-36B9-C199-8E95-8AF89E7A5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7DF51-03C2-45E3-8951-B611EEBD5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0B39BA-2E11-C636-6C1C-E9BF2D252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 명세서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첫번째로 사용자가 조작할 파일 관리 및 조회인 </a:t>
            </a:r>
            <a:r>
              <a:rPr lang="en-US" altLang="ko-KR" dirty="0"/>
              <a:t>File List Viewer </a:t>
            </a:r>
            <a:r>
              <a:rPr lang="ko-KR" altLang="en-US" dirty="0"/>
              <a:t>입니다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사용자는 </a:t>
            </a:r>
            <a:r>
              <a:rPr lang="en-US" altLang="ko-KR" b="1" dirty="0" err="1"/>
              <a:t>OpenFolder</a:t>
            </a:r>
            <a:r>
              <a:rPr lang="en-US" altLang="ko-KR" dirty="0"/>
              <a:t> </a:t>
            </a:r>
            <a:r>
              <a:rPr lang="ko-KR" altLang="en-US" dirty="0"/>
              <a:t>를 통해 </a:t>
            </a:r>
            <a:r>
              <a:rPr lang="ko-KR" altLang="en-US" b="1" dirty="0"/>
              <a:t>로컬 시스템의 특정 폴더에 접근 할 수 있습</a:t>
            </a:r>
            <a:r>
              <a:rPr lang="ko-KR" altLang="en-US" dirty="0"/>
              <a:t>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둘째 폴더 선택 시 폴더 노드에 자식 노드로 폴더가 있다면 </a:t>
            </a:r>
            <a:r>
              <a:rPr lang="en-US" altLang="ko-KR" b="1" dirty="0"/>
              <a:t>File</a:t>
            </a:r>
            <a:r>
              <a:rPr lang="en-US" altLang="ko-KR" dirty="0"/>
              <a:t> </a:t>
            </a:r>
            <a:r>
              <a:rPr lang="en-US" altLang="ko-KR" b="1" dirty="0"/>
              <a:t>List</a:t>
            </a:r>
            <a:r>
              <a:rPr lang="en-US" altLang="ko-KR" dirty="0"/>
              <a:t> </a:t>
            </a:r>
            <a:r>
              <a:rPr lang="en-US" altLang="ko-KR" b="1" dirty="0"/>
              <a:t>Viewer</a:t>
            </a:r>
            <a:r>
              <a:rPr lang="en-US" altLang="ko-KR" dirty="0"/>
              <a:t> </a:t>
            </a:r>
            <a:r>
              <a:rPr lang="ko-KR" altLang="en-US" dirty="0"/>
              <a:t>폴더 목록에 </a:t>
            </a:r>
            <a:r>
              <a:rPr lang="en-US" altLang="ko-KR" dirty="0"/>
              <a:t>Tree View </a:t>
            </a:r>
            <a:r>
              <a:rPr lang="ko-KR" altLang="en-US" dirty="0"/>
              <a:t>형태로 표시 되어야 합니다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셋 째 특정 폴더 선택 시 해당 폴더 내 파일이 있다면 </a:t>
            </a:r>
            <a:r>
              <a:rPr lang="ko-KR" altLang="en-US" b="1" dirty="0"/>
              <a:t>폴더 </a:t>
            </a:r>
            <a:r>
              <a:rPr lang="en-US" altLang="ko-KR" b="1" dirty="0"/>
              <a:t>Tree Viewer </a:t>
            </a:r>
            <a:r>
              <a:rPr lang="ko-KR" altLang="en-US" b="1" dirty="0"/>
              <a:t>우측에 리스트로 표시</a:t>
            </a:r>
            <a:r>
              <a:rPr lang="ko-KR" altLang="en-US" dirty="0"/>
              <a:t>되어야 합니다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넷 째 사용자가 파일 목록에서 </a:t>
            </a:r>
            <a:r>
              <a:rPr lang="en-US" altLang="ko-KR" b="1" dirty="0" err="1"/>
              <a:t>Klarf</a:t>
            </a:r>
            <a:r>
              <a:rPr lang="en-US" altLang="ko-KR" b="1" dirty="0"/>
              <a:t> </a:t>
            </a:r>
            <a:r>
              <a:rPr lang="ko-KR" altLang="en-US" b="1" dirty="0"/>
              <a:t>파일을 선택하면 해당 파일에 읽고 </a:t>
            </a:r>
            <a:r>
              <a:rPr lang="ko-KR" altLang="en-US" b="1" dirty="0" err="1"/>
              <a:t>파싱해야</a:t>
            </a:r>
            <a:r>
              <a:rPr lang="ko-KR" altLang="en-US" b="1" dirty="0"/>
              <a:t>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다음으로 </a:t>
            </a:r>
            <a:r>
              <a:rPr lang="ko-KR" altLang="en-US" b="1" dirty="0"/>
              <a:t>상태 바를 통해서 파싱 진행률을 사용자에게 제공</a:t>
            </a:r>
            <a:r>
              <a:rPr lang="ko-KR" altLang="en-US" dirty="0"/>
              <a:t>해야 합니다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사용자는 </a:t>
            </a:r>
            <a:r>
              <a:rPr lang="en-US" altLang="ko-KR" dirty="0"/>
              <a:t>Refresh </a:t>
            </a:r>
            <a:r>
              <a:rPr lang="ko-KR" altLang="en-US" dirty="0"/>
              <a:t>버튼을 통해 </a:t>
            </a:r>
            <a:r>
              <a:rPr lang="ko-KR" altLang="en-US" b="1" dirty="0" err="1"/>
              <a:t>파싱된</a:t>
            </a:r>
            <a:r>
              <a:rPr lang="ko-KR" altLang="en-US" b="1" dirty="0"/>
              <a:t> 정보 및 폴더를 초기화</a:t>
            </a:r>
            <a:r>
              <a:rPr lang="ko-KR" altLang="en-US" dirty="0"/>
              <a:t> 할 수 있습니다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마지막으로 사용자는 </a:t>
            </a:r>
            <a:r>
              <a:rPr lang="en-US" altLang="ko-KR" dirty="0"/>
              <a:t>Save all Image </a:t>
            </a:r>
            <a:r>
              <a:rPr lang="ko-KR" altLang="en-US" dirty="0"/>
              <a:t>를 통해 </a:t>
            </a:r>
            <a:r>
              <a:rPr lang="en-US" altLang="ko-KR" dirty="0"/>
              <a:t>Tiff </a:t>
            </a:r>
            <a:r>
              <a:rPr lang="ko-KR" altLang="en-US" dirty="0"/>
              <a:t>파일을 저장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13EC26-8E9F-0439-942C-169E7244C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649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86D66-8879-0886-8051-5898AC4E8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C1CCCD5-3755-6C4C-8B10-0D81F006CA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F16355-5FEA-CF9D-7AF6-51BD307D1D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Wafer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Wafer Map Viewer </a:t>
            </a:r>
            <a:r>
              <a:rPr lang="ko-KR" altLang="en-US" dirty="0"/>
              <a:t>는 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첫번째로 </a:t>
            </a:r>
            <a:r>
              <a:rPr lang="ko-KR" altLang="en-US" dirty="0" err="1"/>
              <a:t>파싱된</a:t>
            </a:r>
            <a:r>
              <a:rPr lang="ko-KR" altLang="en-US" dirty="0"/>
              <a:t> 파일을 기반으로 </a:t>
            </a:r>
            <a:r>
              <a:rPr lang="en-US" altLang="ko-KR" dirty="0"/>
              <a:t>Wafer Map </a:t>
            </a:r>
            <a:r>
              <a:rPr lang="ko-KR" altLang="en-US" dirty="0"/>
              <a:t>을 시각적으로 </a:t>
            </a:r>
            <a:r>
              <a:rPr lang="ko-KR" altLang="en-US" dirty="0" err="1"/>
              <a:t>랜더링</a:t>
            </a:r>
            <a:r>
              <a:rPr lang="ko-KR" altLang="en-US" dirty="0"/>
              <a:t> 합니다</a:t>
            </a:r>
            <a:r>
              <a:rPr lang="en-US" altLang="ko-KR" dirty="0"/>
              <a:t>. </a:t>
            </a:r>
            <a:r>
              <a:rPr lang="ko-KR" altLang="en-US" dirty="0"/>
              <a:t>각</a:t>
            </a:r>
            <a:endParaRPr lang="en-US" altLang="ko-KR" dirty="0"/>
          </a:p>
          <a:p>
            <a:r>
              <a:rPr lang="en-US" altLang="ko-KR" dirty="0"/>
              <a:t>Die</a:t>
            </a:r>
            <a:r>
              <a:rPr lang="ko-KR" altLang="en-US" dirty="0"/>
              <a:t> 는 좌표를 기반으로 상대적 좌표로 변환하여 배치 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두번째 하나 이상의 </a:t>
            </a:r>
            <a:r>
              <a:rPr lang="en-US" altLang="ko-KR" dirty="0"/>
              <a:t>Defect </a:t>
            </a:r>
            <a:r>
              <a:rPr lang="ko-KR" altLang="en-US" dirty="0"/>
              <a:t>를 포함하는 </a:t>
            </a:r>
            <a:r>
              <a:rPr lang="en-US" altLang="ko-KR" dirty="0"/>
              <a:t>Die</a:t>
            </a:r>
            <a:r>
              <a:rPr lang="ko-KR" altLang="en-US" dirty="0"/>
              <a:t>는 정상 </a:t>
            </a:r>
            <a:r>
              <a:rPr lang="en-US" altLang="ko-KR" dirty="0"/>
              <a:t>Die</a:t>
            </a:r>
            <a:r>
              <a:rPr lang="ko-KR" altLang="en-US" dirty="0"/>
              <a:t>와 명확히 구분되도록 강조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사용자가 마우스로 특정 </a:t>
            </a:r>
            <a:r>
              <a:rPr lang="en-US" altLang="ko-KR" dirty="0"/>
              <a:t>Die</a:t>
            </a:r>
            <a:r>
              <a:rPr lang="ko-KR" altLang="en-US" dirty="0"/>
              <a:t>를 선택하면 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Defect Image Viewer</a:t>
            </a:r>
            <a:r>
              <a:rPr lang="ko-KR" altLang="en-US" dirty="0"/>
              <a:t>와 </a:t>
            </a:r>
            <a:r>
              <a:rPr lang="en-US" altLang="ko-KR" dirty="0"/>
              <a:t>Info Viewer </a:t>
            </a:r>
            <a:r>
              <a:rPr lang="ko-KR" altLang="en-US" dirty="0"/>
              <a:t>에 해당되는 </a:t>
            </a:r>
            <a:r>
              <a:rPr lang="en-US" altLang="ko-KR" dirty="0"/>
              <a:t>Defect </a:t>
            </a:r>
            <a:r>
              <a:rPr lang="ko-KR" altLang="en-US" dirty="0"/>
              <a:t>이미지와 정보를 제공하도록 동기화 해야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988138-C8E3-9428-E744-072D9162CF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415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72CB7-7221-645F-D9B7-0FCA147EC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FF6CF6-FF9C-0A0C-EF84-78F3C88393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52FE69-EBBA-A619-5BE0-0D3E7ACA2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Defect Info Viewer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첫번째로 </a:t>
            </a:r>
            <a:r>
              <a:rPr lang="en-US" altLang="ko-KR" dirty="0" err="1"/>
              <a:t>Klarf</a:t>
            </a:r>
            <a:r>
              <a:rPr lang="en-US" altLang="ko-KR" dirty="0"/>
              <a:t> </a:t>
            </a:r>
            <a:r>
              <a:rPr lang="ko-KR" altLang="en-US" dirty="0"/>
              <a:t>파일의 </a:t>
            </a:r>
            <a:r>
              <a:rPr lang="en-US" altLang="ko-KR" dirty="0"/>
              <a:t>Defect </a:t>
            </a:r>
            <a:r>
              <a:rPr lang="ko-KR" altLang="en-US" dirty="0"/>
              <a:t>정보를 리스트 형태로 출력합니다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다음으로 리스트 뷰어에서 사용자가 마우스 클릭으로 특정 </a:t>
            </a:r>
            <a:r>
              <a:rPr lang="en-US" altLang="ko-KR" dirty="0"/>
              <a:t>Defect </a:t>
            </a:r>
            <a:r>
              <a:rPr lang="ko-KR" altLang="en-US" dirty="0"/>
              <a:t>항목을 선택할 수 </a:t>
            </a:r>
            <a:r>
              <a:rPr lang="ko-KR" altLang="en-US" dirty="0" err="1"/>
              <a:t>있어야하며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r>
              <a:rPr lang="en-US" altLang="ko-KR" dirty="0"/>
              <a:t>	Wafer Viewer </a:t>
            </a:r>
            <a:r>
              <a:rPr lang="ko-KR" altLang="en-US" dirty="0"/>
              <a:t>와 마찬가지로 </a:t>
            </a:r>
            <a:r>
              <a:rPr lang="en-US" altLang="ko-KR" dirty="0" err="1"/>
              <a:t>ImageViewer</a:t>
            </a:r>
            <a:r>
              <a:rPr lang="ko-KR" altLang="en-US" dirty="0"/>
              <a:t>의 이미지 제공과 </a:t>
            </a:r>
            <a:r>
              <a:rPr lang="en-US" altLang="ko-KR" dirty="0"/>
              <a:t>Wafer </a:t>
            </a:r>
            <a:r>
              <a:rPr lang="ko-KR" altLang="en-US" dirty="0"/>
              <a:t>뷰어의 시각적 강조가 동기화 되어야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다음은 </a:t>
            </a:r>
            <a:r>
              <a:rPr lang="en-US" altLang="ko-KR" dirty="0"/>
              <a:t>Defect Die </a:t>
            </a:r>
            <a:r>
              <a:rPr lang="ko-KR" altLang="en-US" dirty="0"/>
              <a:t>이동 버튼입니다</a:t>
            </a:r>
            <a:r>
              <a:rPr lang="en-US" altLang="ko-KR" dirty="0"/>
              <a:t>. </a:t>
            </a:r>
            <a:r>
              <a:rPr lang="ko-KR" altLang="en-US" dirty="0"/>
              <a:t>버튼은 총 </a:t>
            </a:r>
            <a:r>
              <a:rPr lang="en-US" altLang="ko-KR" dirty="0"/>
              <a:t>3</a:t>
            </a:r>
            <a:r>
              <a:rPr lang="ko-KR" altLang="en-US" dirty="0"/>
              <a:t>가지로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- Defect</a:t>
            </a:r>
            <a:r>
              <a:rPr lang="ko-KR" altLang="en-US" dirty="0"/>
              <a:t> 간 이동이 가능 </a:t>
            </a:r>
            <a:r>
              <a:rPr lang="ko-KR" altLang="en-US" dirty="0" err="1"/>
              <a:t>해야하며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- </a:t>
            </a:r>
            <a:r>
              <a:rPr lang="ko-KR" altLang="en-US" dirty="0"/>
              <a:t>전체 </a:t>
            </a:r>
            <a:r>
              <a:rPr lang="en-US" altLang="ko-KR" dirty="0"/>
              <a:t>Die </a:t>
            </a:r>
            <a:r>
              <a:rPr lang="ko-KR" altLang="en-US" dirty="0"/>
              <a:t>이동 버튼이 있어야 합니다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    - Die </a:t>
            </a:r>
            <a:r>
              <a:rPr lang="ko-KR" altLang="en-US" dirty="0"/>
              <a:t>내 </a:t>
            </a:r>
            <a:r>
              <a:rPr lang="en-US" altLang="ko-KR" dirty="0"/>
              <a:t>2</a:t>
            </a:r>
            <a:r>
              <a:rPr lang="ko-KR" altLang="en-US" dirty="0"/>
              <a:t>개 이상의 </a:t>
            </a:r>
            <a:r>
              <a:rPr lang="en-US" altLang="ko-KR" dirty="0"/>
              <a:t>Defect </a:t>
            </a:r>
            <a:r>
              <a:rPr lang="ko-KR" altLang="en-US" dirty="0"/>
              <a:t>이 있는 경우 </a:t>
            </a:r>
            <a:r>
              <a:rPr lang="en-US" altLang="ko-KR" dirty="0"/>
              <a:t>Die </a:t>
            </a:r>
            <a:r>
              <a:rPr lang="ko-KR" altLang="en-US" dirty="0"/>
              <a:t>내 이동 버튼을 제공합니다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D13683-DD02-85B7-1847-908EF86A51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866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5E9B3-CBD2-E0F5-BCF7-9B8A39885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A6E9E3-7B20-342B-F78D-9F5845A74E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C8A25C-19AC-F4D1-B84F-27BA8A1C1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Defect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Viewer</a:t>
            </a:r>
            <a:r>
              <a:rPr lang="ko-KR" altLang="en-US" dirty="0"/>
              <a:t> 에서는 먼저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Defect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 에 따른 </a:t>
            </a:r>
            <a:r>
              <a:rPr lang="en-US" altLang="ko-KR" dirty="0"/>
              <a:t>Tif </a:t>
            </a:r>
            <a:r>
              <a:rPr lang="ko-KR" altLang="en-US" dirty="0"/>
              <a:t>이미지를 표시 해야 하며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사용자는 해당 이미지를 </a:t>
            </a:r>
            <a:r>
              <a:rPr lang="en-US" altLang="ko-KR" dirty="0"/>
              <a:t>Bar UI </a:t>
            </a:r>
            <a:r>
              <a:rPr lang="ko-KR" altLang="en-US" dirty="0"/>
              <a:t>또는 마우스 휠 조작으로 스케일을 조절할 수 </a:t>
            </a:r>
            <a:r>
              <a:rPr lang="ko-KR" altLang="en-US" dirty="0" err="1"/>
              <a:t>있어야합니다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마지막으로 마우스 드래그를 사용하여서 이미지의 픽셀</a:t>
            </a:r>
            <a:r>
              <a:rPr lang="en-US" altLang="ko-KR" dirty="0"/>
              <a:t> </a:t>
            </a:r>
            <a:r>
              <a:rPr lang="ko-KR" altLang="en-US" dirty="0"/>
              <a:t>단위를 계산하고 이를 사용자에게 </a:t>
            </a:r>
            <a:r>
              <a:rPr lang="ko-KR" altLang="en-US" dirty="0" err="1"/>
              <a:t>제공해야합니다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F3EB78-E817-6F80-0459-179BDF690B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402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2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59AA5A34-AC86-4225-8B16-193E9DC943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262" y="-12603"/>
            <a:ext cx="12294523" cy="6870603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C5D6C6B-F42E-4731-96BF-8DD16CCB27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391" y="1412587"/>
            <a:ext cx="3648075" cy="85725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 hasCustomPrompt="1"/>
          </p:nvPr>
        </p:nvSpPr>
        <p:spPr>
          <a:xfrm>
            <a:off x="791654" y="1628444"/>
            <a:ext cx="10515600" cy="914400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856734" y="2672976"/>
            <a:ext cx="10371439" cy="30407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533062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fe Harb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608538" y="406725"/>
            <a:ext cx="2303431" cy="45344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Confidentiality</a:t>
            </a:r>
          </a:p>
        </p:txBody>
      </p:sp>
      <p:sp>
        <p:nvSpPr>
          <p:cNvPr id="9" name="직사각형 8"/>
          <p:cNvSpPr/>
          <p:nvPr userDrawn="1"/>
        </p:nvSpPr>
        <p:spPr>
          <a:xfrm flipH="1">
            <a:off x="715108" y="943832"/>
            <a:ext cx="684000" cy="54000"/>
          </a:xfrm>
          <a:prstGeom prst="rect">
            <a:avLst/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6419418"/>
            <a:ext cx="1787003" cy="287872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25138" y="1254623"/>
            <a:ext cx="10735226" cy="638115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presentation is confidential and may not be reproduced or distributed to others at any time </a:t>
            </a:r>
            <a:b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our prior written consent.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5138" y="2308093"/>
            <a:ext cx="9887238" cy="212518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Nothing contained herein shall be construed as granting or conferring any rights by license or otherwise </a:t>
            </a:r>
            <a:b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any Confidential Information.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Information may pertain to prospective or unannounced products.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Recipient agrees not to use any Confidential Information as a basis upon </a:t>
            </a:r>
            <a:b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to develop or have a third party develop a competing or similar product.</a:t>
            </a:r>
          </a:p>
        </p:txBody>
      </p:sp>
    </p:spTree>
    <p:extLst>
      <p:ext uri="{BB962C8B-B14F-4D97-AF65-F5344CB8AC3E}">
        <p14:creationId xmlns:p14="http://schemas.microsoft.com/office/powerpoint/2010/main" val="1213017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9" cy="1691648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1599285" y="2197003"/>
            <a:ext cx="23465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3200" b="1" dirty="0">
                <a:solidFill>
                  <a:srgbClr val="C00000"/>
                </a:solidFill>
                <a:latin typeface="맑은 고딕"/>
                <a:ea typeface="맑은 고딕"/>
                <a:cs typeface="Helvetica"/>
              </a:rPr>
              <a:t>CONTENTS</a:t>
            </a:r>
            <a:endParaRPr kumimoji="0" lang="ko-KR" altLang="en-US" sz="3200" b="1" dirty="0">
              <a:solidFill>
                <a:srgbClr val="C00000"/>
              </a:solidFill>
              <a:latin typeface="+mj-ea"/>
              <a:ea typeface="+mj-ea"/>
              <a:cs typeface="Helvetica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84"/>
          <a:stretch/>
        </p:blipFill>
        <p:spPr>
          <a:xfrm rot="16200000" flipH="1">
            <a:off x="2593555" y="-2573667"/>
            <a:ext cx="1670891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472" y="566748"/>
            <a:ext cx="1801529" cy="11225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716B69-7D4E-4421-BF4F-0FFF93D26CF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80" y="137145"/>
            <a:ext cx="1777955" cy="2632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FCC072-B52A-4FAE-979C-4A223AA649FF}"/>
              </a:ext>
            </a:extLst>
          </p:cNvPr>
          <p:cNvSpPr/>
          <p:nvPr userDrawn="1"/>
        </p:nvSpPr>
        <p:spPr>
          <a:xfrm>
            <a:off x="1695076" y="2781778"/>
            <a:ext cx="2101064" cy="9996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7741089" y="2526837"/>
            <a:ext cx="0" cy="433116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7092899" y="2230203"/>
            <a:ext cx="569404" cy="4627796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20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</a:p>
        </p:txBody>
      </p:sp>
      <p:sp>
        <p:nvSpPr>
          <p:cNvPr id="44" name="직사각형 43"/>
          <p:cNvSpPr/>
          <p:nvPr userDrawn="1"/>
        </p:nvSpPr>
        <p:spPr>
          <a:xfrm>
            <a:off x="7713923" y="2474096"/>
            <a:ext cx="47852" cy="4783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40000"/>
              </a:solidFill>
            </a:endParaRPr>
          </a:p>
        </p:txBody>
      </p:sp>
      <p:sp>
        <p:nvSpPr>
          <p:cNvPr id="53" name="텍스트 개체 틀 52"/>
          <p:cNvSpPr>
            <a:spLocks noGrp="1"/>
          </p:cNvSpPr>
          <p:nvPr>
            <p:ph type="body" sz="quarter" idx="11" hasCustomPrompt="1"/>
          </p:nvPr>
        </p:nvSpPr>
        <p:spPr>
          <a:xfrm>
            <a:off x="7840561" y="2230203"/>
            <a:ext cx="3434164" cy="464472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39514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4" y="1242203"/>
            <a:ext cx="9026107" cy="5624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8528" y="-1017153"/>
            <a:ext cx="4840941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2" y="1187362"/>
            <a:ext cx="4145639" cy="2560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1" y="6019680"/>
            <a:ext cx="2256441" cy="36349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824906" y="1579897"/>
            <a:ext cx="7660737" cy="914400"/>
          </a:xfrm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r>
              <a:rPr lang="ko-KR" altLang="en-US" sz="4000" b="1" dirty="0">
                <a:solidFill>
                  <a:schemeClr val="bg1"/>
                </a:solidFill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제목을 입력하세요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880512" y="2640648"/>
            <a:ext cx="1165046" cy="250525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날짜 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821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fe Harb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608538" y="406725"/>
            <a:ext cx="2303431" cy="45344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Confidentiality</a:t>
            </a:r>
          </a:p>
        </p:txBody>
      </p:sp>
      <p:sp>
        <p:nvSpPr>
          <p:cNvPr id="9" name="직사각형 8"/>
          <p:cNvSpPr/>
          <p:nvPr userDrawn="1"/>
        </p:nvSpPr>
        <p:spPr>
          <a:xfrm flipH="1">
            <a:off x="715108" y="943832"/>
            <a:ext cx="684000" cy="54000"/>
          </a:xfrm>
          <a:prstGeom prst="rect">
            <a:avLst/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6419418"/>
            <a:ext cx="1787003" cy="287872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25138" y="1254623"/>
            <a:ext cx="10735226" cy="638115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presentation is confidential and may not be reproduced or distributed to others at any time </a:t>
            </a:r>
            <a:b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our prior written consent.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5138" y="2308093"/>
            <a:ext cx="9887238" cy="212518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Nothing contained herein shall be construed as granting or conferring any rights by license or otherwise </a:t>
            </a:r>
            <a:b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any Confidential Information.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Information may pertain to prospective or unannounced products.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Recipient agrees not to use any Confidential Information as a basis upon </a:t>
            </a:r>
            <a:b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to develop or have a third party develop a competing or similar product.</a:t>
            </a:r>
          </a:p>
        </p:txBody>
      </p:sp>
    </p:spTree>
    <p:extLst>
      <p:ext uri="{BB962C8B-B14F-4D97-AF65-F5344CB8AC3E}">
        <p14:creationId xmlns:p14="http://schemas.microsoft.com/office/powerpoint/2010/main" val="521505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9" cy="1691648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1599285" y="2197003"/>
            <a:ext cx="23465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3200" b="1" dirty="0">
                <a:solidFill>
                  <a:srgbClr val="C00000"/>
                </a:solidFill>
                <a:latin typeface="맑은 고딕"/>
                <a:ea typeface="맑은 고딕"/>
                <a:cs typeface="Helvetica"/>
              </a:rPr>
              <a:t>CONTENTS</a:t>
            </a:r>
            <a:endParaRPr kumimoji="0" lang="ko-KR" altLang="en-US" sz="3200" b="1" dirty="0">
              <a:solidFill>
                <a:srgbClr val="C00000"/>
              </a:solidFill>
              <a:latin typeface="+mj-ea"/>
              <a:ea typeface="+mj-ea"/>
              <a:cs typeface="Helvetica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84"/>
          <a:stretch/>
        </p:blipFill>
        <p:spPr>
          <a:xfrm rot="16200000" flipH="1">
            <a:off x="2593555" y="-2573667"/>
            <a:ext cx="1670891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472" y="566748"/>
            <a:ext cx="1801529" cy="11225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716B69-7D4E-4421-BF4F-0FFF93D26CF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80" y="137145"/>
            <a:ext cx="1777955" cy="2632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FCC072-B52A-4FAE-979C-4A223AA649FF}"/>
              </a:ext>
            </a:extLst>
          </p:cNvPr>
          <p:cNvSpPr/>
          <p:nvPr userDrawn="1"/>
        </p:nvSpPr>
        <p:spPr>
          <a:xfrm>
            <a:off x="1695076" y="2781778"/>
            <a:ext cx="2101064" cy="9996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7741089" y="2526837"/>
            <a:ext cx="0" cy="433116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7092899" y="2230203"/>
            <a:ext cx="569404" cy="4627796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20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</a:p>
        </p:txBody>
      </p:sp>
      <p:sp>
        <p:nvSpPr>
          <p:cNvPr id="44" name="직사각형 43"/>
          <p:cNvSpPr/>
          <p:nvPr userDrawn="1"/>
        </p:nvSpPr>
        <p:spPr>
          <a:xfrm>
            <a:off x="7713923" y="2474096"/>
            <a:ext cx="47852" cy="4783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40000"/>
              </a:solidFill>
            </a:endParaRPr>
          </a:p>
        </p:txBody>
      </p:sp>
      <p:sp>
        <p:nvSpPr>
          <p:cNvPr id="53" name="텍스트 개체 틀 52"/>
          <p:cNvSpPr>
            <a:spLocks noGrp="1"/>
          </p:cNvSpPr>
          <p:nvPr>
            <p:ph type="body" sz="quarter" idx="11" hasCustomPrompt="1"/>
          </p:nvPr>
        </p:nvSpPr>
        <p:spPr>
          <a:xfrm>
            <a:off x="7840561" y="2230203"/>
            <a:ext cx="3434164" cy="464472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0214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9BC08-1F92-4AD1-86A3-C41C2223A6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4F5F0E-1CF6-44DB-96A5-586F9479302E}"/>
              </a:ext>
            </a:extLst>
          </p:cNvPr>
          <p:cNvSpPr/>
          <p:nvPr userDrawn="1"/>
        </p:nvSpPr>
        <p:spPr>
          <a:xfrm>
            <a:off x="0" y="3383573"/>
            <a:ext cx="12192000" cy="90855"/>
          </a:xfrm>
          <a:prstGeom prst="rect">
            <a:avLst/>
          </a:prstGeom>
          <a:gradFill flip="none" rotWithShape="1">
            <a:gsLst>
              <a:gs pos="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D4D829-36C2-4504-B7E5-007475BC235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2" y="1476601"/>
            <a:ext cx="3600000" cy="360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F942A7-FABC-4356-9BD0-9884C1FB51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332" y="642856"/>
            <a:ext cx="3040778" cy="4779818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4285" y="1602173"/>
            <a:ext cx="1917323" cy="1073015"/>
          </a:xfrm>
        </p:spPr>
        <p:txBody>
          <a:bodyPr>
            <a:noAutofit/>
          </a:bodyPr>
          <a:lstStyle>
            <a:lvl1pPr marL="0" indent="0">
              <a:buNone/>
              <a:defRPr sz="8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8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01.</a:t>
            </a:r>
            <a:endParaRPr lang="ko-KR" altLang="en-US" sz="8000" dirty="0">
              <a:solidFill>
                <a:schemeClr val="bg1"/>
              </a:solidFill>
              <a:latin typeface="+mn-ea"/>
              <a:cs typeface="Helvetica" panose="020B0604020202020204" pitchFamily="34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5439157" y="2649310"/>
            <a:ext cx="6335900" cy="914400"/>
          </a:xfrm>
        </p:spPr>
        <p:txBody>
          <a:bodyPr anchor="ctr">
            <a:normAutofit/>
          </a:bodyPr>
          <a:lstStyle>
            <a:lvl1pPr marL="0" indent="0">
              <a:buNone/>
              <a:defRPr sz="36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슬라이드 서브 타이틀</a:t>
            </a:r>
          </a:p>
        </p:txBody>
      </p:sp>
    </p:spTree>
    <p:extLst>
      <p:ext uri="{BB962C8B-B14F-4D97-AF65-F5344CB8AC3E}">
        <p14:creationId xmlns:p14="http://schemas.microsoft.com/office/powerpoint/2010/main" val="2968726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683050" y="6515899"/>
            <a:ext cx="40957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CB18FE-46AA-4BE0-88C7-F5AF093AC2C4}" type="slidenum">
              <a:rPr lang="ko-KR" altLang="en-US" sz="800" smtClean="0">
                <a:solidFill>
                  <a:srgbClr val="C00000"/>
                </a:solidFill>
              </a:rPr>
              <a:pPr/>
              <a:t>‹#›</a:t>
            </a:fld>
            <a:endParaRPr lang="ko-KR" altLang="en-US" sz="800">
              <a:solidFill>
                <a:srgbClr val="C00000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084000" y="6702938"/>
            <a:ext cx="108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382897" y="762595"/>
            <a:ext cx="684000" cy="7997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268784"/>
            <a:ext cx="1787003" cy="287872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276327" y="301131"/>
            <a:ext cx="8333416" cy="430871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제목을 입력하세요</a:t>
            </a:r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276327" y="1037525"/>
            <a:ext cx="7505670" cy="834407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입력하세요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사각형: 둥근 한쪽 모서리 228">
            <a:extLst>
              <a:ext uri="{FF2B5EF4-FFF2-40B4-BE49-F238E27FC236}">
                <a16:creationId xmlns:a16="http://schemas.microsoft.com/office/drawing/2014/main" id="{31E1F217-0E2E-4143-BACB-F9FD2CBFC6AA}"/>
              </a:ext>
            </a:extLst>
          </p:cNvPr>
          <p:cNvSpPr/>
          <p:nvPr userDrawn="1"/>
        </p:nvSpPr>
        <p:spPr>
          <a:xfrm>
            <a:off x="0" y="6515899"/>
            <a:ext cx="2125981" cy="289844"/>
          </a:xfrm>
          <a:prstGeom prst="round1Rect">
            <a:avLst>
              <a:gd name="adj" fmla="val 50000"/>
            </a:avLst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457A0F-E26F-41AC-8987-F7C82D0B052B}"/>
              </a:ext>
            </a:extLst>
          </p:cNvPr>
          <p:cNvSpPr txBox="1"/>
          <p:nvPr userDrawn="1"/>
        </p:nvSpPr>
        <p:spPr>
          <a:xfrm>
            <a:off x="439739" y="6580030"/>
            <a:ext cx="1343342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70068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 수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683050" y="6515899"/>
            <a:ext cx="40957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CB18FE-46AA-4BE0-88C7-F5AF093AC2C4}" type="slidenum">
              <a:rPr lang="ko-KR" altLang="en-US" sz="800" smtClean="0">
                <a:solidFill>
                  <a:srgbClr val="C00000"/>
                </a:solidFill>
              </a:rPr>
              <a:pPr/>
              <a:t>‹#›</a:t>
            </a:fld>
            <a:endParaRPr lang="ko-KR" altLang="en-US" sz="800">
              <a:solidFill>
                <a:srgbClr val="C00000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084000" y="6702938"/>
            <a:ext cx="108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382897" y="762595"/>
            <a:ext cx="684000" cy="7997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268784"/>
            <a:ext cx="1787003" cy="287872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276327" y="301131"/>
            <a:ext cx="8333416" cy="430871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제목을 입력하세요</a:t>
            </a:r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276327" y="1037525"/>
            <a:ext cx="7505670" cy="757043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입력하세요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828074" y="1794568"/>
            <a:ext cx="4468545" cy="4305831"/>
          </a:xfrm>
        </p:spPr>
        <p:txBody>
          <a:bodyPr/>
          <a:lstStyle>
            <a:lvl1pPr>
              <a:defRPr sz="20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텍스트 첫째 수준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사각형: 둥근 한쪽 모서리 228">
            <a:extLst>
              <a:ext uri="{FF2B5EF4-FFF2-40B4-BE49-F238E27FC236}">
                <a16:creationId xmlns:a16="http://schemas.microsoft.com/office/drawing/2014/main" id="{31E1F217-0E2E-4143-BACB-F9FD2CBFC6AA}"/>
              </a:ext>
            </a:extLst>
          </p:cNvPr>
          <p:cNvSpPr/>
          <p:nvPr userDrawn="1"/>
        </p:nvSpPr>
        <p:spPr>
          <a:xfrm>
            <a:off x="0" y="6515899"/>
            <a:ext cx="2125981" cy="289844"/>
          </a:xfrm>
          <a:prstGeom prst="round1Rect">
            <a:avLst>
              <a:gd name="adj" fmla="val 50000"/>
            </a:avLst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457A0F-E26F-41AC-8987-F7C82D0B052B}"/>
              </a:ext>
            </a:extLst>
          </p:cNvPr>
          <p:cNvSpPr txBox="1"/>
          <p:nvPr userDrawn="1"/>
        </p:nvSpPr>
        <p:spPr>
          <a:xfrm>
            <a:off x="439739" y="6580030"/>
            <a:ext cx="1343342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59734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683050" y="6515899"/>
            <a:ext cx="40957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CB18FE-46AA-4BE0-88C7-F5AF093AC2C4}" type="slidenum">
              <a:rPr lang="ko-KR" altLang="en-US" sz="800" smtClean="0">
                <a:solidFill>
                  <a:srgbClr val="C00000"/>
                </a:solidFill>
              </a:rPr>
              <a:pPr/>
              <a:t>‹#›</a:t>
            </a:fld>
            <a:endParaRPr lang="ko-KR" altLang="en-US" sz="800">
              <a:solidFill>
                <a:srgbClr val="C00000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084000" y="6702938"/>
            <a:ext cx="108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382897" y="762595"/>
            <a:ext cx="684000" cy="7997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268784"/>
            <a:ext cx="1787003" cy="287872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276327" y="301131"/>
            <a:ext cx="8333416" cy="430871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제목을 입력하세요</a:t>
            </a:r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276327" y="1037525"/>
            <a:ext cx="7505670" cy="345117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입력하세요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사각형: 둥근 한쪽 모서리 228">
            <a:extLst>
              <a:ext uri="{FF2B5EF4-FFF2-40B4-BE49-F238E27FC236}">
                <a16:creationId xmlns:a16="http://schemas.microsoft.com/office/drawing/2014/main" id="{31E1F217-0E2E-4143-BACB-F9FD2CBFC6AA}"/>
              </a:ext>
            </a:extLst>
          </p:cNvPr>
          <p:cNvSpPr/>
          <p:nvPr userDrawn="1"/>
        </p:nvSpPr>
        <p:spPr>
          <a:xfrm>
            <a:off x="0" y="6515899"/>
            <a:ext cx="2125981" cy="289844"/>
          </a:xfrm>
          <a:prstGeom prst="round1Rect">
            <a:avLst>
              <a:gd name="adj" fmla="val 50000"/>
            </a:avLst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457A0F-E26F-41AC-8987-F7C82D0B052B}"/>
              </a:ext>
            </a:extLst>
          </p:cNvPr>
          <p:cNvSpPr txBox="1"/>
          <p:nvPr userDrawn="1"/>
        </p:nvSpPr>
        <p:spPr>
          <a:xfrm>
            <a:off x="439739" y="6580030"/>
            <a:ext cx="1343342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68008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뒤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4" y="1242203"/>
            <a:ext cx="9026107" cy="56244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8528" y="-1008530"/>
            <a:ext cx="4840941" cy="6858000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778100" y="2118937"/>
            <a:ext cx="443788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+mj-ea"/>
                <a:ea typeface="+mj-ea"/>
                <a:cs typeface="Helvetica" panose="020B0604020202020204" pitchFamily="34" charset="0"/>
              </a:rPr>
              <a:t>Thank You</a:t>
            </a:r>
            <a:endParaRPr kumimoji="0" lang="ko-KR" altLang="en-US" sz="6600" b="1" dirty="0">
              <a:solidFill>
                <a:schemeClr val="bg1"/>
              </a:solidFill>
              <a:latin typeface="+mj-ea"/>
              <a:ea typeface="+mj-ea"/>
              <a:cs typeface="Helvetica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716B69-7D4E-4421-BF4F-0FFF93D26CF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00" y="1371943"/>
            <a:ext cx="2191443" cy="324503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9633554" y="6389879"/>
            <a:ext cx="2346712" cy="361116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of ATI 2021. All rights reserved</a:t>
            </a:r>
          </a:p>
          <a:p>
            <a:pPr algn="r"/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/>
                </a:solidFill>
                <a:latin typeface="맑은 고딕" panose="020B0503020000020004" pitchFamily="50" charset="-127"/>
              </a:rPr>
              <a:t>www.ati2000.co.kr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49" y="1089667"/>
            <a:ext cx="2698228" cy="16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73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경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DAAE79-7C61-41D5-84EC-5B9CB9A241A7}"/>
              </a:ext>
            </a:extLst>
          </p:cNvPr>
          <p:cNvSpPr txBox="1"/>
          <p:nvPr userDrawn="1"/>
        </p:nvSpPr>
        <p:spPr>
          <a:xfrm>
            <a:off x="625138" y="3374993"/>
            <a:ext cx="2303431" cy="45344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sz="24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126CD-D619-47E5-AE10-92AD2CDAD12C}"/>
              </a:ext>
            </a:extLst>
          </p:cNvPr>
          <p:cNvSpPr txBox="1"/>
          <p:nvPr userDrawn="1"/>
        </p:nvSpPr>
        <p:spPr>
          <a:xfrm>
            <a:off x="3829732" y="3374095"/>
            <a:ext cx="7737130" cy="638115"/>
          </a:xfrm>
          <a:prstGeom prst="rect">
            <a:avLst/>
          </a:prstGeom>
          <a:noFill/>
        </p:spPr>
        <p:txBody>
          <a:bodyPr wrap="square" lIns="83302" tIns="41652" rIns="83302" bIns="41652" rtlCol="0">
            <a:spAutoFit/>
          </a:bodyPr>
          <a:lstStyle/>
          <a:p>
            <a:r>
              <a:rPr lang="en-US" altLang="ko-KR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presentation is confidential and may not be reproduced or distributed to others at any time without our prior written consent.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0102B2-22DD-4BD6-8F1B-DC70002BE89F}"/>
              </a:ext>
            </a:extLst>
          </p:cNvPr>
          <p:cNvSpPr txBox="1"/>
          <p:nvPr userDrawn="1"/>
        </p:nvSpPr>
        <p:spPr>
          <a:xfrm>
            <a:off x="3829732" y="4324391"/>
            <a:ext cx="7661629" cy="1870056"/>
          </a:xfrm>
          <a:prstGeom prst="rect">
            <a:avLst/>
          </a:prstGeom>
          <a:noFill/>
        </p:spPr>
        <p:txBody>
          <a:bodyPr wrap="square" lIns="83302" tIns="41652" rIns="83302" bIns="41652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Nothing contained herein shall be construed as granting or conferring any rights by license or otherwise in any Confidential Information.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Information may pertain to prospective or unannounced products.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Recipient agrees not to use any Confidential Information as a basis upon </a:t>
            </a:r>
            <a:b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to develop or have a third party develop a competing or similar product.</a:t>
            </a: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C16327-9328-4EE9-A528-9A7BAE18D8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684" y="2851596"/>
            <a:ext cx="449553" cy="3966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C95AFED-FC1F-464D-994B-526BEBDBF2B4}"/>
              </a:ext>
            </a:extLst>
          </p:cNvPr>
          <p:cNvSpPr/>
          <p:nvPr userDrawn="1"/>
        </p:nvSpPr>
        <p:spPr>
          <a:xfrm>
            <a:off x="-49722" y="-16778"/>
            <a:ext cx="12294000" cy="72000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96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3C91F94E-CB27-4C2E-841F-C5FF074EBB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684" y="2851596"/>
            <a:ext cx="450000" cy="3970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16DA4A-B41C-4A94-AFC1-957C120EF67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711" y="268783"/>
            <a:ext cx="1972034" cy="31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87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2391030E-8571-49CB-B278-AEEC8022140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1261" y="-12603"/>
            <a:ext cx="12294521" cy="687060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89D01A-D26E-4D5F-B09E-DC3AE77CC5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3248025" y="-12603"/>
            <a:ext cx="8995236" cy="6870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6F291569-376C-4476-BC84-DC65F6EB0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2733" y="2974422"/>
            <a:ext cx="3584136" cy="3707613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defRPr sz="22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B049121-830D-4BA5-A063-05499473C8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1" y="272388"/>
            <a:ext cx="2017942" cy="298812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347DFBB8-539F-4F79-A6B7-321FF5E181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2504" b="37366"/>
          <a:stretch/>
        </p:blipFill>
        <p:spPr>
          <a:xfrm>
            <a:off x="-51262" y="3422698"/>
            <a:ext cx="4299141" cy="3454062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2ADF2F1F-6847-4A2E-91A5-0E298BE6C6DA}"/>
              </a:ext>
            </a:extLst>
          </p:cNvPr>
          <p:cNvGrpSpPr>
            <a:grpSpLocks/>
          </p:cNvGrpSpPr>
          <p:nvPr userDrawn="1"/>
        </p:nvGrpSpPr>
        <p:grpSpPr>
          <a:xfrm>
            <a:off x="3963682" y="658265"/>
            <a:ext cx="2346540" cy="764922"/>
            <a:chOff x="4487875" y="1679865"/>
            <a:chExt cx="2346540" cy="764922"/>
          </a:xfrm>
        </p:grpSpPr>
        <p:sp>
          <p:nvSpPr>
            <p:cNvPr id="33" name="TextBox 1">
              <a:extLst>
                <a:ext uri="{FF2B5EF4-FFF2-40B4-BE49-F238E27FC236}">
                  <a16:creationId xmlns:a16="http://schemas.microsoft.com/office/drawing/2014/main" id="{C8D77D73-B810-4223-8C3F-5A84CE1845FE}"/>
                </a:ext>
              </a:extLst>
            </p:cNvPr>
            <p:cNvSpPr txBox="1">
              <a:spLocks/>
            </p:cNvSpPr>
            <p:nvPr userDrawn="1"/>
          </p:nvSpPr>
          <p:spPr bwMode="auto">
            <a:xfrm>
              <a:off x="4487875" y="1679865"/>
              <a:ext cx="234654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0" tIns="45720" rIns="91440" bIns="45720" anchor="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r>
                <a:rPr lang="en-US" altLang="ko-KR" sz="3200" b="1">
                  <a:solidFill>
                    <a:srgbClr val="C00000"/>
                  </a:solidFill>
                  <a:latin typeface="맑은 고딕"/>
                  <a:ea typeface="맑은 고딕"/>
                  <a:cs typeface="Helvetica"/>
                </a:rPr>
                <a:t>CONTENTS</a:t>
              </a:r>
              <a:endParaRPr kumimoji="0" lang="ko-KR" altLang="en-US" sz="3200" b="1">
                <a:solidFill>
                  <a:srgbClr val="C00000"/>
                </a:solidFill>
                <a:latin typeface="+mj-ea"/>
                <a:ea typeface="+mj-ea"/>
                <a:cs typeface="Helvetica" panose="020B0604020202020204" pitchFamily="34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9F759A6-8911-4AEB-8F30-DBD3E466D617}"/>
                </a:ext>
              </a:extLst>
            </p:cNvPr>
            <p:cNvSpPr>
              <a:spLocks/>
            </p:cNvSpPr>
            <p:nvPr userDrawn="1"/>
          </p:nvSpPr>
          <p:spPr>
            <a:xfrm>
              <a:off x="4622115" y="2364810"/>
              <a:ext cx="2124000" cy="79977"/>
            </a:xfrm>
            <a:prstGeom prst="rect">
              <a:avLst/>
            </a:prstGeom>
            <a:gradFill flip="none" rotWithShape="1">
              <a:gsLst>
                <a:gs pos="39300">
                  <a:srgbClr val="881C21"/>
                </a:gs>
                <a:gs pos="100000">
                  <a:srgbClr val="651519"/>
                </a:gs>
                <a:gs pos="0">
                  <a:srgbClr val="C0000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텍스트 개체 틀 22">
            <a:extLst>
              <a:ext uri="{FF2B5EF4-FFF2-40B4-BE49-F238E27FC236}">
                <a16:creationId xmlns:a16="http://schemas.microsoft.com/office/drawing/2014/main" id="{D1744234-9166-4288-8426-DB22F494BE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2871" y="2974422"/>
            <a:ext cx="1874138" cy="3683119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A93730-320B-48A7-997B-5B264F786C01}"/>
              </a:ext>
            </a:extLst>
          </p:cNvPr>
          <p:cNvSpPr>
            <a:spLocks/>
          </p:cNvSpPr>
          <p:nvPr userDrawn="1"/>
        </p:nvSpPr>
        <p:spPr>
          <a:xfrm>
            <a:off x="8389202" y="3124200"/>
            <a:ext cx="50400" cy="3733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08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변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176295-0793-448E-A16D-CDF85DF998E3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44"/>
          <a:stretch/>
        </p:blipFill>
        <p:spPr>
          <a:xfrm>
            <a:off x="-1" y="-12603"/>
            <a:ext cx="12192001" cy="1460403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E6340A84-6DC1-45CE-85B4-9AB89E96A6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2504" b="37366"/>
          <a:stretch/>
        </p:blipFill>
        <p:spPr>
          <a:xfrm>
            <a:off x="-1" y="82574"/>
            <a:ext cx="4043494" cy="32486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7C6760-9EE5-45B7-A259-D2E9A2847D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1" y="196188"/>
            <a:ext cx="2017942" cy="298812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8E079ACA-6456-45FF-A006-FFD5DF1F1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4690" y="2261387"/>
            <a:ext cx="3584136" cy="3707613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defRPr sz="20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5" name="텍스트 개체 틀 22">
            <a:extLst>
              <a:ext uri="{FF2B5EF4-FFF2-40B4-BE49-F238E27FC236}">
                <a16:creationId xmlns:a16="http://schemas.microsoft.com/office/drawing/2014/main" id="{AC6B3461-ED30-48A1-8BBC-D48608BDDE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6100" y="2261387"/>
            <a:ext cx="1874138" cy="3683119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01</a:t>
            </a:r>
          </a:p>
          <a:p>
            <a:pPr lvl="0"/>
            <a:r>
              <a:rPr lang="en-US" altLang="ko-KR"/>
              <a:t>02</a:t>
            </a:r>
          </a:p>
          <a:p>
            <a:pPr lvl="0"/>
            <a:r>
              <a:rPr lang="en-US" altLang="ko-KR"/>
              <a:t>03</a:t>
            </a:r>
          </a:p>
          <a:p>
            <a:pPr lvl="0"/>
            <a:r>
              <a:rPr lang="en-US" altLang="ko-KR"/>
              <a:t>04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FA93730-320B-48A7-997B-5B264F786C01}"/>
              </a:ext>
            </a:extLst>
          </p:cNvPr>
          <p:cNvSpPr>
            <a:spLocks/>
          </p:cNvSpPr>
          <p:nvPr userDrawn="1"/>
        </p:nvSpPr>
        <p:spPr>
          <a:xfrm>
            <a:off x="7659064" y="2379600"/>
            <a:ext cx="46800" cy="447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B899D1-6228-44E2-AB32-E11326ADEEA3}"/>
              </a:ext>
            </a:extLst>
          </p:cNvPr>
          <p:cNvGrpSpPr/>
          <p:nvPr userDrawn="1"/>
        </p:nvGrpSpPr>
        <p:grpSpPr>
          <a:xfrm>
            <a:off x="982794" y="2134503"/>
            <a:ext cx="2346540" cy="764922"/>
            <a:chOff x="4043494" y="603094"/>
            <a:chExt cx="2346540" cy="764922"/>
          </a:xfrm>
        </p:grpSpPr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EECB34FB-268F-4870-A1F6-F216C225D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3494" y="603094"/>
              <a:ext cx="234654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0" tIns="45720" rIns="91440" bIns="45720" anchor="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r>
                <a:rPr lang="en-US" altLang="ko-KR" sz="3200" b="1">
                  <a:solidFill>
                    <a:srgbClr val="C00000"/>
                  </a:solidFill>
                  <a:latin typeface="맑은 고딕"/>
                  <a:ea typeface="맑은 고딕"/>
                  <a:cs typeface="Helvetica"/>
                </a:rPr>
                <a:t>CONTENTS</a:t>
              </a:r>
              <a:endParaRPr kumimoji="0" lang="ko-KR" altLang="en-US" sz="3200" b="1">
                <a:solidFill>
                  <a:srgbClr val="C00000"/>
                </a:solidFill>
                <a:latin typeface="+mj-ea"/>
                <a:ea typeface="+mj-ea"/>
                <a:cs typeface="Helvetica" panose="020B060402020202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8A38F9-8209-45E3-8C04-102316FCFA1C}"/>
                </a:ext>
              </a:extLst>
            </p:cNvPr>
            <p:cNvSpPr/>
            <p:nvPr/>
          </p:nvSpPr>
          <p:spPr>
            <a:xfrm>
              <a:off x="4177734" y="1288039"/>
              <a:ext cx="2124000" cy="79977"/>
            </a:xfrm>
            <a:prstGeom prst="rect">
              <a:avLst/>
            </a:prstGeom>
            <a:gradFill flip="none" rotWithShape="1">
              <a:gsLst>
                <a:gs pos="39300">
                  <a:srgbClr val="881C21"/>
                </a:gs>
                <a:gs pos="100000">
                  <a:srgbClr val="651519"/>
                </a:gs>
                <a:gs pos="0">
                  <a:srgbClr val="C0000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4967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1A779B7-3B5D-4970-810D-100A6F9A3B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965" y="0"/>
            <a:ext cx="12215928" cy="687060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259484" y="3902772"/>
            <a:ext cx="5124872" cy="1073015"/>
          </a:xfrm>
        </p:spPr>
        <p:txBody>
          <a:bodyPr>
            <a:noAutofit/>
          </a:bodyPr>
          <a:lstStyle>
            <a:lvl1pPr marL="0" indent="0" algn="r">
              <a:buNone/>
              <a:defRPr sz="8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/>
              <a:t>0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186249" y="5247619"/>
            <a:ext cx="10173167" cy="914400"/>
          </a:xfrm>
        </p:spPr>
        <p:txBody>
          <a:bodyPr anchor="ctr">
            <a:normAutofit/>
          </a:bodyPr>
          <a:lstStyle>
            <a:lvl1pPr marL="0" indent="0" algn="r">
              <a:buNone/>
              <a:defRPr sz="36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슬라이드 서브 타이틀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38B5FA-530B-4FFD-A903-FA36DE34983F}"/>
              </a:ext>
            </a:extLst>
          </p:cNvPr>
          <p:cNvCxnSpPr>
            <a:cxnSpLocks/>
          </p:cNvCxnSpPr>
          <p:nvPr userDrawn="1"/>
        </p:nvCxnSpPr>
        <p:spPr>
          <a:xfrm>
            <a:off x="10191404" y="5158673"/>
            <a:ext cx="1005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128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008F1-621E-4D3A-AC39-03AD2E90532A}"/>
              </a:ext>
            </a:extLst>
          </p:cNvPr>
          <p:cNvSpPr txBox="1">
            <a:spLocks/>
          </p:cNvSpPr>
          <p:nvPr userDrawn="1"/>
        </p:nvSpPr>
        <p:spPr>
          <a:xfrm>
            <a:off x="11614846" y="6391210"/>
            <a:ext cx="770694" cy="402483"/>
          </a:xfrm>
          <a:prstGeom prst="rect">
            <a:avLst/>
          </a:prstGeom>
        </p:spPr>
        <p:txBody>
          <a:bodyPr vert="horz" lIns="91440" tIns="45720" rIns="91440" bIns="7200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900">
                <a:solidFill>
                  <a:schemeClr val="bg1">
                    <a:lumMod val="50000"/>
                  </a:schemeClr>
                </a:solidFill>
              </a:rPr>
              <a:t>│ </a:t>
            </a:r>
            <a:r>
              <a:rPr lang="en-US" altLang="ko-KR" sz="900">
                <a:solidFill>
                  <a:srgbClr val="C00000"/>
                </a:solidFill>
              </a:rPr>
              <a:t> </a:t>
            </a:r>
            <a:fld id="{2DCB18FE-46AA-4BE0-88C7-F5AF093AC2C4}" type="slidenum">
              <a:rPr lang="ko-KR" altLang="en-US" sz="900" smtClean="0">
                <a:solidFill>
                  <a:srgbClr val="C00000"/>
                </a:solidFill>
              </a:rPr>
              <a:pPr algn="l"/>
              <a:t>‹#›</a:t>
            </a:fld>
            <a:endParaRPr lang="ko-KR" altLang="en-US" sz="800">
              <a:solidFill>
                <a:srgbClr val="C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74D566-5290-49D3-910B-25549DCA8EFF}"/>
              </a:ext>
            </a:extLst>
          </p:cNvPr>
          <p:cNvSpPr/>
          <p:nvPr userDrawn="1"/>
        </p:nvSpPr>
        <p:spPr>
          <a:xfrm>
            <a:off x="382897" y="795847"/>
            <a:ext cx="684000" cy="7997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C82754-4F5C-45BA-B4D5-14EBD1CE9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43" y="6426830"/>
            <a:ext cx="1787003" cy="287872"/>
          </a:xfrm>
          <a:prstGeom prst="rect">
            <a:avLst/>
          </a:prstGeom>
        </p:spPr>
      </p:pic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08606B09-FF37-41C3-A486-9819CF6A9095}"/>
              </a:ext>
            </a:extLst>
          </p:cNvPr>
          <p:cNvSpPr/>
          <p:nvPr userDrawn="1"/>
        </p:nvSpPr>
        <p:spPr>
          <a:xfrm>
            <a:off x="10211564" y="0"/>
            <a:ext cx="1704109" cy="289845"/>
          </a:xfrm>
          <a:prstGeom prst="round2SameRect">
            <a:avLst>
              <a:gd name="adj1" fmla="val 0"/>
              <a:gd name="adj2" fmla="val 42810"/>
            </a:avLst>
          </a:prstGeom>
          <a:gradFill flip="none" rotWithShape="1">
            <a:gsLst>
              <a:gs pos="100000">
                <a:srgbClr val="C00000"/>
              </a:gs>
              <a:gs pos="17000">
                <a:srgbClr val="96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 Confidential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B25EE3C-0B8B-4EF0-8B82-CFB86B533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83" y="228762"/>
            <a:ext cx="11607589" cy="557588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08082" y="1015111"/>
            <a:ext cx="11607589" cy="1235210"/>
          </a:xfrm>
        </p:spPr>
        <p:txBody>
          <a:bodyPr>
            <a:spAutoFit/>
          </a:bodyPr>
          <a:lstStyle>
            <a:lvl1pPr>
              <a:defRPr sz="16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4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2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1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1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42746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뒤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26ABAB9-B5A4-4A9B-9734-AF13015059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202" y="-12603"/>
            <a:ext cx="12214403" cy="6870601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329212" y="4803948"/>
            <a:ext cx="401962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6000" b="1">
                <a:solidFill>
                  <a:schemeClr val="bg1"/>
                </a:solidFill>
                <a:latin typeface="+mj-ea"/>
                <a:ea typeface="+mj-ea"/>
                <a:cs typeface="Helvetica" panose="020B0604020202020204" pitchFamily="34" charset="0"/>
              </a:rPr>
              <a:t>Thank You</a:t>
            </a:r>
            <a:endParaRPr kumimoji="0" lang="ko-KR" altLang="en-US" sz="6000" b="1">
              <a:solidFill>
                <a:schemeClr val="bg1"/>
              </a:solidFill>
              <a:latin typeface="+mj-ea"/>
              <a:ea typeface="+mj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783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A9DFDAD-DDA1-49A4-9653-D80F4E78B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1261" y="-12603"/>
            <a:ext cx="12294521" cy="68706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289809B-E029-4D03-90E6-1A977BB1DDB6}"/>
              </a:ext>
            </a:extLst>
          </p:cNvPr>
          <p:cNvSpPr/>
          <p:nvPr userDrawn="1"/>
        </p:nvSpPr>
        <p:spPr>
          <a:xfrm>
            <a:off x="-49722" y="-16778"/>
            <a:ext cx="12294000" cy="72000"/>
          </a:xfrm>
          <a:prstGeom prst="rect">
            <a:avLst/>
          </a:prstGeom>
          <a:gradFill>
            <a:gsLst>
              <a:gs pos="0">
                <a:srgbClr val="C00000">
                  <a:alpha val="80000"/>
                </a:srgbClr>
              </a:gs>
              <a:gs pos="100000">
                <a:srgbClr val="96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/>
          </a:p>
        </p:txBody>
      </p:sp>
    </p:spTree>
    <p:extLst>
      <p:ext uri="{BB962C8B-B14F-4D97-AF65-F5344CB8AC3E}">
        <p14:creationId xmlns:p14="http://schemas.microsoft.com/office/powerpoint/2010/main" val="1345317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4" y="1242203"/>
            <a:ext cx="9026107" cy="5624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8528" y="-1017153"/>
            <a:ext cx="4840941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2" y="1187362"/>
            <a:ext cx="4145639" cy="2560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1" y="6019680"/>
            <a:ext cx="2256441" cy="36349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824906" y="1579897"/>
            <a:ext cx="7660737" cy="914400"/>
          </a:xfrm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r>
              <a:rPr lang="ko-KR" altLang="en-US" sz="4000" b="1" dirty="0">
                <a:solidFill>
                  <a:schemeClr val="bg1"/>
                </a:solidFill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제목을 입력하세요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880512" y="2640648"/>
            <a:ext cx="1165046" cy="250525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날짜 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2709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1A6A9-4EC0-4F01-BA4C-EB9C78191CD2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88B99-6572-41AC-9FB3-72C30835A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0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51" r:id="rId3"/>
    <p:sldLayoutId id="2147483670" r:id="rId4"/>
    <p:sldLayoutId id="2147483653" r:id="rId5"/>
    <p:sldLayoutId id="2147483669" r:id="rId6"/>
    <p:sldLayoutId id="2147483655" r:id="rId7"/>
    <p:sldLayoutId id="2147483666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1A6A9-4EC0-4F01-BA4C-EB9C78191CD2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88B99-6572-41AC-9FB3-72C30835A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37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824906" y="1579897"/>
            <a:ext cx="10194076" cy="914400"/>
          </a:xfrm>
        </p:spPr>
        <p:txBody>
          <a:bodyPr>
            <a:normAutofit/>
          </a:bodyPr>
          <a:lstStyle/>
          <a:p>
            <a:r>
              <a:rPr lang="en-US" altLang="ko-KR" dirty="0"/>
              <a:t>11</a:t>
            </a:r>
            <a:r>
              <a:rPr lang="ko-KR" altLang="en-US" dirty="0"/>
              <a:t>주차 과제 발표 </a:t>
            </a:r>
            <a:r>
              <a:rPr lang="en-US" altLang="ko-KR" dirty="0"/>
              <a:t>– </a:t>
            </a:r>
            <a:r>
              <a:rPr lang="en-US" altLang="ko-KR" dirty="0" err="1"/>
              <a:t>Klarf</a:t>
            </a:r>
            <a:r>
              <a:rPr lang="ko-KR" altLang="en-US" dirty="0"/>
              <a:t> 실습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880512" y="2640648"/>
            <a:ext cx="2464572" cy="276172"/>
          </a:xfrm>
        </p:spPr>
        <p:txBody>
          <a:bodyPr>
            <a:normAutofit/>
          </a:bodyPr>
          <a:lstStyle/>
          <a:p>
            <a:r>
              <a:rPr lang="ko-KR" altLang="en-US" dirty="0"/>
              <a:t>선행</a:t>
            </a:r>
            <a:r>
              <a:rPr lang="en-US" altLang="ko-KR" dirty="0"/>
              <a:t>SW / </a:t>
            </a:r>
            <a:r>
              <a:rPr lang="ko-KR" altLang="en-US" dirty="0"/>
              <a:t>알고리즘</a:t>
            </a:r>
            <a:r>
              <a:rPr lang="en-US" altLang="ko-KR" dirty="0"/>
              <a:t> / </a:t>
            </a:r>
            <a:r>
              <a:rPr lang="ko-KR" altLang="en-US" dirty="0"/>
              <a:t>안광윤</a:t>
            </a:r>
          </a:p>
        </p:txBody>
      </p:sp>
    </p:spTree>
    <p:extLst>
      <p:ext uri="{BB962C8B-B14F-4D97-AF65-F5344CB8AC3E}">
        <p14:creationId xmlns:p14="http://schemas.microsoft.com/office/powerpoint/2010/main" val="4151729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E03B8-F689-C0C7-0152-71D4009B3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0935DCD-590A-C0B3-D70F-901469324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명세 </a:t>
            </a:r>
            <a:r>
              <a:rPr lang="en-US" altLang="ko-KR" dirty="0"/>
              <a:t>- Defect Image Viewer</a:t>
            </a:r>
            <a:endParaRPr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F87BBAD5-5458-69EE-AA14-A5CD8B157C03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6D630BA5-BF43-0599-95D2-EA4453E0215D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51186" cy="5235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히스토그램</a:t>
            </a:r>
            <a:r>
              <a:rPr lang="en-US" altLang="ko-KR" dirty="0"/>
              <a:t>: </a:t>
            </a:r>
            <a:r>
              <a:rPr lang="ko-KR" altLang="en-US" dirty="0"/>
              <a:t>픽셀 분포를 히스토그램으로 시각화</a:t>
            </a:r>
            <a:endParaRPr lang="en-US" altLang="ko-KR" dirty="0"/>
          </a:p>
        </p:txBody>
      </p:sp>
      <p:pic>
        <p:nvPicPr>
          <p:cNvPr id="14" name="그림 13" descr="텍스트, 폰트, 스크린샷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23CA35-7227-EB7C-2EE2-E4C9DD121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1"/>
          <a:stretch>
            <a:fillRect/>
          </a:stretch>
        </p:blipFill>
        <p:spPr>
          <a:xfrm>
            <a:off x="276327" y="1060555"/>
            <a:ext cx="11277600" cy="30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35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E48D7-C9F4-8008-D262-337C096AB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9BB8C73-1F8A-651E-9FFE-7C9E16DD8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6F601F-5C13-7F08-C848-CE2A337DE5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9156" y="2649310"/>
            <a:ext cx="6752843" cy="914400"/>
          </a:xfrm>
        </p:spPr>
        <p:txBody>
          <a:bodyPr>
            <a:normAutofit/>
          </a:bodyPr>
          <a:lstStyle/>
          <a:p>
            <a:r>
              <a:rPr lang="ko-KR" altLang="en-US" dirty="0"/>
              <a:t>클래스 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8500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B5B3B-93D6-C9F6-B616-19F62A7E7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2DD7FE3-67C5-3DE8-CF38-945096AEB3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클래스 설계</a:t>
            </a:r>
            <a:endParaRPr lang="en-US" altLang="ko-KR" dirty="0"/>
          </a:p>
        </p:txBody>
      </p:sp>
      <p:pic>
        <p:nvPicPr>
          <p:cNvPr id="3" name="그림 2" descr="텍스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149E090-CA7E-B0D4-2496-F65BFBDCEC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73" t="-417" r="297" b="-12878"/>
          <a:stretch>
            <a:fillRect/>
          </a:stretch>
        </p:blipFill>
        <p:spPr>
          <a:xfrm>
            <a:off x="-194441" y="675597"/>
            <a:ext cx="12386441" cy="6975934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8423F8E4-A491-1A46-27B5-B16DB9A31C68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MVVM </a:t>
            </a:r>
            <a:r>
              <a:rPr lang="ko-KR" altLang="en-US" dirty="0"/>
              <a:t>패턴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View Model </a:t>
            </a:r>
            <a:r>
              <a:rPr lang="ko-KR" altLang="en-US" dirty="0"/>
              <a:t>비대 방지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Model – View </a:t>
            </a:r>
            <a:r>
              <a:rPr lang="ko-KR" altLang="en-US" dirty="0"/>
              <a:t>분리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7325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C70EA-C090-5550-663D-8DC6CABF3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FBF137D-37FE-2BA0-9C11-CB797CDD0B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72364B-AFA5-CBD9-4799-9B75FB9F1D29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Data </a:t>
            </a:r>
            <a:r>
              <a:rPr lang="ko-KR" altLang="en-US" dirty="0"/>
              <a:t>정의 클래스의 집합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Service </a:t>
            </a:r>
            <a:r>
              <a:rPr lang="ko-KR" altLang="en-US" dirty="0"/>
              <a:t>클래스 또는 </a:t>
            </a:r>
            <a:r>
              <a:rPr lang="en-US" altLang="ko-KR" dirty="0" err="1"/>
              <a:t>ViewModel</a:t>
            </a:r>
            <a:r>
              <a:rPr lang="en-US" altLang="ko-KR" dirty="0"/>
              <a:t> </a:t>
            </a:r>
            <a:r>
              <a:rPr lang="ko-KR" altLang="en-US" dirty="0"/>
              <a:t>클래스를 통해 </a:t>
            </a:r>
            <a:r>
              <a:rPr lang="en-US" altLang="ko-KR" dirty="0"/>
              <a:t>View</a:t>
            </a:r>
            <a:r>
              <a:rPr lang="ko-KR" altLang="en-US" dirty="0"/>
              <a:t>와 </a:t>
            </a:r>
            <a:r>
              <a:rPr lang="en-US" altLang="ko-KR" dirty="0"/>
              <a:t>Binding</a:t>
            </a:r>
          </a:p>
          <a:p>
            <a:endParaRPr lang="en-US" altLang="ko-KR" dirty="0"/>
          </a:p>
        </p:txBody>
      </p:sp>
      <p:pic>
        <p:nvPicPr>
          <p:cNvPr id="5" name="그림 4" descr="텍스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A76D96-5D64-6330-47CA-44995201B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2" r="21172" b="15124"/>
          <a:stretch>
            <a:fillRect/>
          </a:stretch>
        </p:blipFill>
        <p:spPr>
          <a:xfrm>
            <a:off x="820791" y="1333825"/>
            <a:ext cx="11371209" cy="552417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64ACA8-FE37-74AF-A8BB-177254C145AE}"/>
              </a:ext>
            </a:extLst>
          </p:cNvPr>
          <p:cNvSpPr/>
          <p:nvPr/>
        </p:nvSpPr>
        <p:spPr>
          <a:xfrm>
            <a:off x="1543084" y="2539553"/>
            <a:ext cx="2019923" cy="1097026"/>
          </a:xfrm>
          <a:prstGeom prst="roundRect">
            <a:avLst>
              <a:gd name="adj" fmla="val 2510"/>
            </a:avLst>
          </a:prstGeom>
          <a:solidFill>
            <a:srgbClr val="FFFFFF">
              <a:alpha val="0"/>
            </a:srgb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29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E21C2-842C-D7BB-DB05-85CC5D65D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B2B721-FF71-33E9-36FC-6189DCA99590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Service </a:t>
            </a:r>
            <a:r>
              <a:rPr lang="ko-KR" altLang="en-US" dirty="0"/>
              <a:t>클래스로 </a:t>
            </a:r>
            <a:r>
              <a:rPr lang="en-US" altLang="ko-KR" dirty="0" err="1"/>
              <a:t>ViewModel</a:t>
            </a:r>
            <a:r>
              <a:rPr lang="en-US" altLang="ko-KR" dirty="0"/>
              <a:t> </a:t>
            </a:r>
            <a:r>
              <a:rPr lang="ko-KR" altLang="en-US" dirty="0"/>
              <a:t>클래스 비대 방지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MainViewModel</a:t>
            </a:r>
            <a:r>
              <a:rPr lang="en-US" altLang="ko-KR" dirty="0"/>
              <a:t> </a:t>
            </a:r>
            <a:r>
              <a:rPr lang="ko-KR" altLang="en-US" dirty="0"/>
              <a:t>과 하위 </a:t>
            </a:r>
            <a:r>
              <a:rPr lang="en-US" altLang="ko-KR" dirty="0" err="1"/>
              <a:t>ViewModels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Aggregation</a:t>
            </a:r>
            <a:r>
              <a:rPr lang="ko-KR" altLang="en-US" dirty="0"/>
              <a:t>관계 </a:t>
            </a:r>
            <a:r>
              <a:rPr lang="en-US" altLang="ko-KR" dirty="0"/>
              <a:t>- Data Sync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42CFA1A-0BE8-5D8C-A12C-9942C8126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Service – </a:t>
            </a:r>
            <a:r>
              <a:rPr lang="en-US" altLang="ko-KR" dirty="0" err="1"/>
              <a:t>ViewModel</a:t>
            </a:r>
            <a:r>
              <a:rPr lang="en-US" altLang="ko-KR" dirty="0"/>
              <a:t> - View</a:t>
            </a:r>
          </a:p>
        </p:txBody>
      </p:sp>
      <p:pic>
        <p:nvPicPr>
          <p:cNvPr id="7" name="그림 6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2266E6-D75B-6989-C05D-12E1253112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7" t="18301" b="4193"/>
          <a:stretch>
            <a:fillRect/>
          </a:stretch>
        </p:blipFill>
        <p:spPr>
          <a:xfrm>
            <a:off x="7605" y="1797269"/>
            <a:ext cx="9681341" cy="506073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9542A68-C0D5-C4A6-E3A8-D05643226F8A}"/>
              </a:ext>
            </a:extLst>
          </p:cNvPr>
          <p:cNvSpPr/>
          <p:nvPr/>
        </p:nvSpPr>
        <p:spPr>
          <a:xfrm>
            <a:off x="7276477" y="3474974"/>
            <a:ext cx="2299370" cy="1476426"/>
          </a:xfrm>
          <a:prstGeom prst="roundRect">
            <a:avLst>
              <a:gd name="adj" fmla="val 2510"/>
            </a:avLst>
          </a:prstGeom>
          <a:solidFill>
            <a:srgbClr val="FFFFFF">
              <a:alpha val="0"/>
            </a:srgb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574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74974-DBAD-1F50-8569-90E451780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F2AC470-AF4D-20B3-2295-F80CC61F16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FBC065-7663-7121-5EB8-B55D626368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9156" y="2649310"/>
            <a:ext cx="6752843" cy="914400"/>
          </a:xfrm>
        </p:spPr>
        <p:txBody>
          <a:bodyPr>
            <a:normAutofit/>
          </a:bodyPr>
          <a:lstStyle/>
          <a:p>
            <a:r>
              <a:rPr lang="ko-KR" altLang="en-US" dirty="0"/>
              <a:t>구현 사항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9328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29787-C26E-6812-1F08-D7930D530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CC1820C-C5D3-1B0F-8AF0-27967C2522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UI Layout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0DED85-3380-E6BE-B165-4241EE2B2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368" y="833792"/>
            <a:ext cx="8239260" cy="5505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50DCD41-6096-AB54-D9A4-620DA7464D2F}"/>
              </a:ext>
            </a:extLst>
          </p:cNvPr>
          <p:cNvSpPr/>
          <p:nvPr/>
        </p:nvSpPr>
        <p:spPr>
          <a:xfrm>
            <a:off x="1976369" y="1018582"/>
            <a:ext cx="1469930" cy="204997"/>
          </a:xfrm>
          <a:prstGeom prst="roundRect">
            <a:avLst>
              <a:gd name="adj" fmla="val 2510"/>
            </a:avLst>
          </a:prstGeom>
          <a:solidFill>
            <a:schemeClr val="bg1">
              <a:alpha val="40000"/>
            </a:scheme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02210339-1200-E124-EC13-93705205EEE3}"/>
              </a:ext>
            </a:extLst>
          </p:cNvPr>
          <p:cNvCxnSpPr>
            <a:cxnSpLocks/>
          </p:cNvCxnSpPr>
          <p:nvPr/>
        </p:nvCxnSpPr>
        <p:spPr>
          <a:xfrm flipV="1">
            <a:off x="3122342" y="698338"/>
            <a:ext cx="1168847" cy="269349"/>
          </a:xfrm>
          <a:prstGeom prst="bentConnector3">
            <a:avLst/>
          </a:prstGeom>
          <a:ln w="28575">
            <a:solidFill>
              <a:srgbClr val="5555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D040276-7668-3842-DBC1-016C596B6F73}"/>
              </a:ext>
            </a:extLst>
          </p:cNvPr>
          <p:cNvSpPr txBox="1"/>
          <p:nvPr/>
        </p:nvSpPr>
        <p:spPr>
          <a:xfrm>
            <a:off x="4291189" y="490518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555FD"/>
                </a:solidFill>
              </a:rPr>
              <a:t>Dock</a:t>
            </a:r>
            <a:r>
              <a:rPr lang="ko-KR" altLang="en-US" b="1" dirty="0">
                <a:solidFill>
                  <a:srgbClr val="5555FD"/>
                </a:solidFill>
              </a:rPr>
              <a:t> </a:t>
            </a:r>
            <a:r>
              <a:rPr lang="en-US" altLang="ko-KR" b="1" dirty="0">
                <a:solidFill>
                  <a:srgbClr val="5555FD"/>
                </a:solidFill>
              </a:rPr>
              <a:t>Panel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15F89B-E993-6D67-681E-342092F54522}"/>
              </a:ext>
            </a:extLst>
          </p:cNvPr>
          <p:cNvGrpSpPr/>
          <p:nvPr/>
        </p:nvGrpSpPr>
        <p:grpSpPr>
          <a:xfrm>
            <a:off x="1976369" y="1145451"/>
            <a:ext cx="8239261" cy="5174269"/>
            <a:chOff x="3568617" y="1683731"/>
            <a:chExt cx="8239261" cy="517426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F12A43D-69E1-E267-9005-047B3E28804A}"/>
                </a:ext>
              </a:extLst>
            </p:cNvPr>
            <p:cNvSpPr/>
            <p:nvPr/>
          </p:nvSpPr>
          <p:spPr>
            <a:xfrm>
              <a:off x="7688249" y="2173354"/>
              <a:ext cx="4119628" cy="2070100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Defect Image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E8F4B7B-E14D-0457-0036-BD80018EE185}"/>
                </a:ext>
              </a:extLst>
            </p:cNvPr>
            <p:cNvSpPr/>
            <p:nvPr/>
          </p:nvSpPr>
          <p:spPr>
            <a:xfrm>
              <a:off x="3568619" y="1684710"/>
              <a:ext cx="4119630" cy="2558744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Wafer Map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B782F99-B970-C91F-1C0E-7E00C5083C3F}"/>
                </a:ext>
              </a:extLst>
            </p:cNvPr>
            <p:cNvSpPr/>
            <p:nvPr/>
          </p:nvSpPr>
          <p:spPr>
            <a:xfrm>
              <a:off x="3568619" y="4748600"/>
              <a:ext cx="1338329" cy="2108910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Folder</a:t>
              </a:r>
            </a:p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Tree</a:t>
              </a:r>
            </a:p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View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48EBABC3-1F34-FECE-49E7-A287E20012EE}"/>
                </a:ext>
              </a:extLst>
            </p:cNvPr>
            <p:cNvSpPr/>
            <p:nvPr/>
          </p:nvSpPr>
          <p:spPr>
            <a:xfrm>
              <a:off x="7688249" y="5246754"/>
              <a:ext cx="4119628" cy="1611246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Defect Info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13559F1-CA3A-746C-4114-29E5D7190BC4}"/>
                </a:ext>
              </a:extLst>
            </p:cNvPr>
            <p:cNvSpPr/>
            <p:nvPr/>
          </p:nvSpPr>
          <p:spPr>
            <a:xfrm>
              <a:off x="7688249" y="1683731"/>
              <a:ext cx="4119628" cy="489132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Slider Bar UI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7F19167F-0B49-7FA1-D422-72BB4012829E}"/>
                </a:ext>
              </a:extLst>
            </p:cNvPr>
            <p:cNvSpPr/>
            <p:nvPr/>
          </p:nvSpPr>
          <p:spPr>
            <a:xfrm>
              <a:off x="9440850" y="3694111"/>
              <a:ext cx="2367028" cy="549343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Size(pixel)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D6FB4C6A-29C0-E884-6330-91B858C1522E}"/>
                </a:ext>
              </a:extLst>
            </p:cNvPr>
            <p:cNvSpPr/>
            <p:nvPr/>
          </p:nvSpPr>
          <p:spPr>
            <a:xfrm>
              <a:off x="7688246" y="4243454"/>
              <a:ext cx="1447802" cy="1003300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Wafer Info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CCB735B-1488-7320-C2D5-9D569F1C2197}"/>
                </a:ext>
              </a:extLst>
            </p:cNvPr>
            <p:cNvSpPr/>
            <p:nvPr/>
          </p:nvSpPr>
          <p:spPr>
            <a:xfrm>
              <a:off x="9136047" y="4243453"/>
              <a:ext cx="2671829" cy="1003299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Ctrl </a:t>
              </a:r>
              <a:r>
                <a:rPr lang="en-US" altLang="ko-KR" sz="2400" b="1" dirty="0" err="1">
                  <a:solidFill>
                    <a:srgbClr val="5555FD"/>
                  </a:solidFill>
                </a:rPr>
                <a:t>Btn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55EF118-DE24-DA9C-6E15-A5A6199CCCDD}"/>
                </a:ext>
              </a:extLst>
            </p:cNvPr>
            <p:cNvSpPr/>
            <p:nvPr/>
          </p:nvSpPr>
          <p:spPr>
            <a:xfrm>
              <a:off x="3568617" y="4264242"/>
              <a:ext cx="4119629" cy="463569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File </a:t>
              </a:r>
              <a:r>
                <a:rPr lang="en-US" altLang="ko-KR" sz="2400" b="1" dirty="0" err="1">
                  <a:solidFill>
                    <a:srgbClr val="5555FD"/>
                  </a:solidFill>
                </a:rPr>
                <a:t>Crtl</a:t>
              </a:r>
              <a:r>
                <a:rPr lang="en-US" altLang="ko-KR" sz="2400" b="1" dirty="0">
                  <a:solidFill>
                    <a:srgbClr val="5555FD"/>
                  </a:solidFill>
                </a:rPr>
                <a:t> </a:t>
              </a:r>
              <a:r>
                <a:rPr lang="en-US" altLang="ko-KR" sz="2400" b="1" dirty="0" err="1">
                  <a:solidFill>
                    <a:srgbClr val="5555FD"/>
                  </a:solidFill>
                </a:rPr>
                <a:t>Btn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2FAB9D6-80B0-A8BF-5BF0-7895584BF0A9}"/>
                </a:ext>
              </a:extLst>
            </p:cNvPr>
            <p:cNvSpPr/>
            <p:nvPr/>
          </p:nvSpPr>
          <p:spPr>
            <a:xfrm>
              <a:off x="4906948" y="4748111"/>
              <a:ext cx="2781298" cy="2108910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File List View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992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60D95-7EFD-DBD5-8F8A-8DB86D787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13E0CA0-7B27-2766-4AF5-3752C10B5B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Folder Dialog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A45D8F-FBFB-8AD5-92A9-90DA6DC8AFD1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VistaFolderBrowserDialog</a:t>
            </a:r>
            <a:r>
              <a:rPr lang="en-US" altLang="ko-KR" dirty="0"/>
              <a:t> </a:t>
            </a:r>
            <a:r>
              <a:rPr lang="ko-KR" altLang="en-US" dirty="0"/>
              <a:t>를 통한 폴더 탐색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재귀적으로 폴더 및 파일 </a:t>
            </a:r>
            <a:r>
              <a:rPr lang="en-US" altLang="ko-KR" dirty="0" err="1"/>
              <a:t>TreeView</a:t>
            </a:r>
            <a:r>
              <a:rPr lang="en-US" altLang="ko-KR" dirty="0"/>
              <a:t> </a:t>
            </a:r>
            <a:r>
              <a:rPr lang="ko-KR" altLang="en-US" dirty="0"/>
              <a:t>제공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344E92-15FE-A3D7-3124-ADF3427EED31}"/>
              </a:ext>
            </a:extLst>
          </p:cNvPr>
          <p:cNvGrpSpPr/>
          <p:nvPr/>
        </p:nvGrpSpPr>
        <p:grpSpPr>
          <a:xfrm>
            <a:off x="276327" y="2644814"/>
            <a:ext cx="7021550" cy="3685774"/>
            <a:chOff x="1185748" y="1477241"/>
            <a:chExt cx="9820503" cy="48697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85A211-A7E4-B9C5-D465-178F02A0E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62"/>
            <a:stretch>
              <a:fillRect/>
            </a:stretch>
          </p:blipFill>
          <p:spPr>
            <a:xfrm>
              <a:off x="1185748" y="1791353"/>
              <a:ext cx="8549153" cy="43355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A27A426-DB4B-64F4-661D-C2B0699B69A4}"/>
                </a:ext>
              </a:extLst>
            </p:cNvPr>
            <p:cNvGrpSpPr/>
            <p:nvPr/>
          </p:nvGrpSpPr>
          <p:grpSpPr>
            <a:xfrm>
              <a:off x="4138099" y="1477241"/>
              <a:ext cx="6868152" cy="4869703"/>
              <a:chOff x="3301758" y="1499543"/>
              <a:chExt cx="6868152" cy="486970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0C1B7AC1-0103-92FD-2E4B-EF79B6B017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5305" t="6742" r="735" b="3515"/>
              <a:stretch>
                <a:fillRect/>
              </a:stretch>
            </p:blipFill>
            <p:spPr>
              <a:xfrm>
                <a:off x="3328988" y="1524000"/>
                <a:ext cx="6840922" cy="484524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C068641F-06A1-6A40-7DB4-FADFC01FF34E}"/>
                  </a:ext>
                </a:extLst>
              </p:cNvPr>
              <p:cNvSpPr/>
              <p:nvPr/>
            </p:nvSpPr>
            <p:spPr>
              <a:xfrm>
                <a:off x="3301758" y="1499543"/>
                <a:ext cx="6868152" cy="4869703"/>
              </a:xfrm>
              <a:prstGeom prst="roundRect">
                <a:avLst>
                  <a:gd name="adj" fmla="val 2510"/>
                </a:avLst>
              </a:prstGeom>
              <a:solidFill>
                <a:schemeClr val="bg1">
                  <a:alpha val="0"/>
                </a:schemeClr>
              </a:solidFill>
              <a:ln w="57150">
                <a:solidFill>
                  <a:srgbClr val="5555F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solidFill>
                    <a:srgbClr val="5555FD"/>
                  </a:solidFill>
                </a:endParaRPr>
              </a:p>
            </p:txBody>
          </p:sp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0E5F224-AA13-3F8E-F784-6921DF40291C}"/>
                </a:ext>
              </a:extLst>
            </p:cNvPr>
            <p:cNvSpPr/>
            <p:nvPr/>
          </p:nvSpPr>
          <p:spPr>
            <a:xfrm>
              <a:off x="1219200" y="4606693"/>
              <a:ext cx="847725" cy="310995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F129108-2CD8-ED0A-523A-2537810DE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449" y="1891713"/>
            <a:ext cx="5819674" cy="295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AB65CE9-4456-FB79-97C7-0041751C0B7D}"/>
              </a:ext>
            </a:extLst>
          </p:cNvPr>
          <p:cNvSpPr/>
          <p:nvPr/>
        </p:nvSpPr>
        <p:spPr>
          <a:xfrm>
            <a:off x="5963449" y="1870520"/>
            <a:ext cx="5819673" cy="3006280"/>
          </a:xfrm>
          <a:prstGeom prst="roundRect">
            <a:avLst>
              <a:gd name="adj" fmla="val 2510"/>
            </a:avLst>
          </a:prstGeom>
          <a:solidFill>
            <a:schemeClr val="bg1">
              <a:alpha val="0"/>
            </a:scheme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494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8D75D-3F4C-A580-DF75-568730370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D423601-1901-F5A0-DE28-A21C8E549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구현 </a:t>
            </a:r>
            <a:r>
              <a:rPr lang="en-US" altLang="ko-KR" dirty="0"/>
              <a:t>– </a:t>
            </a:r>
            <a:r>
              <a:rPr lang="en-US" altLang="ko-KR" dirty="0" err="1"/>
              <a:t>Klarf</a:t>
            </a:r>
            <a:r>
              <a:rPr lang="en-US" altLang="ko-KR" dirty="0"/>
              <a:t> Format Parsing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44C2E3-8905-D46E-1EDB-DB2211A79EAC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파일 선택 시 </a:t>
            </a:r>
            <a:r>
              <a:rPr lang="en-US" altLang="ko-KR" dirty="0"/>
              <a:t>Parsing	</a:t>
            </a:r>
            <a:r>
              <a:rPr lang="ko-KR" altLang="en-US" dirty="0"/>
              <a:t> </a:t>
            </a:r>
            <a:r>
              <a:rPr lang="en-US" altLang="ko-KR" dirty="0"/>
              <a:t>Defect List/Wafer Info/Defect Image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1BF75B-AA2B-E28A-6C6D-E0E805933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17" y="2475530"/>
            <a:ext cx="4977479" cy="2528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D1F13CE-B2EA-9C16-937A-BBD801645E1B}"/>
              </a:ext>
            </a:extLst>
          </p:cNvPr>
          <p:cNvSpPr/>
          <p:nvPr/>
        </p:nvSpPr>
        <p:spPr>
          <a:xfrm>
            <a:off x="2771775" y="1162442"/>
            <a:ext cx="256478" cy="1438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8BA2D89-42B7-28AE-C2E8-3CE8EB253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012" y="1695281"/>
            <a:ext cx="6187871" cy="4660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DDED4FF-7227-A936-7AC1-3F70DAC40DB3}"/>
              </a:ext>
            </a:extLst>
          </p:cNvPr>
          <p:cNvGrpSpPr/>
          <p:nvPr/>
        </p:nvGrpSpPr>
        <p:grpSpPr>
          <a:xfrm>
            <a:off x="1917848" y="2721244"/>
            <a:ext cx="3684089" cy="328553"/>
            <a:chOff x="1923103" y="2891523"/>
            <a:chExt cx="3684089" cy="32855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D184D84-BB83-DC5B-E8FE-FCC34CBAD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5073" t="17594" r="46793" b="76679"/>
            <a:stretch>
              <a:fillRect/>
            </a:stretch>
          </p:blipFill>
          <p:spPr>
            <a:xfrm>
              <a:off x="1923103" y="2925011"/>
              <a:ext cx="1843540" cy="28792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97126D4-0B9C-5D0B-FBDC-FB02D1547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7931" t="17429" r="3112" b="76736"/>
            <a:stretch>
              <a:fillRect/>
            </a:stretch>
          </p:blipFill>
          <p:spPr>
            <a:xfrm>
              <a:off x="3715881" y="2925011"/>
              <a:ext cx="1891311" cy="287921"/>
            </a:xfrm>
            <a:prstGeom prst="rect">
              <a:avLst/>
            </a:prstGeom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CA01F8A-06DD-B06C-60BF-05E2200A5FEF}"/>
                </a:ext>
              </a:extLst>
            </p:cNvPr>
            <p:cNvSpPr/>
            <p:nvPr/>
          </p:nvSpPr>
          <p:spPr>
            <a:xfrm>
              <a:off x="1923103" y="2891523"/>
              <a:ext cx="3684089" cy="328553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23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5670F3A-F2A3-207B-5F96-517CF5C3654A}"/>
              </a:ext>
            </a:extLst>
          </p:cNvPr>
          <p:cNvSpPr/>
          <p:nvPr/>
        </p:nvSpPr>
        <p:spPr>
          <a:xfrm>
            <a:off x="5301861" y="3524711"/>
            <a:ext cx="407614" cy="43062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773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9F3FF-1D9C-4DB7-ADD3-3B0295A30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8F14CA-5780-5445-93BB-43F483A37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구현 </a:t>
            </a:r>
            <a:r>
              <a:rPr lang="en-US" altLang="ko-KR" dirty="0"/>
              <a:t>– Defect / Die </a:t>
            </a:r>
            <a:r>
              <a:rPr lang="ko-KR" altLang="en-US" dirty="0"/>
              <a:t>이동 및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Viewer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2F1043-255B-71B4-6539-0F909CAB711B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96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Defect </a:t>
            </a:r>
            <a:r>
              <a:rPr lang="ko-KR" altLang="en-US" dirty="0"/>
              <a:t>간 이동 버튼</a:t>
            </a:r>
            <a:r>
              <a:rPr lang="en-US" altLang="ko-KR" dirty="0"/>
              <a:t>/ Die</a:t>
            </a:r>
            <a:r>
              <a:rPr lang="ko-KR" altLang="en-US" dirty="0"/>
              <a:t> 내 </a:t>
            </a:r>
            <a:r>
              <a:rPr lang="en-US" altLang="ko-KR" dirty="0"/>
              <a:t>Defect</a:t>
            </a:r>
            <a:r>
              <a:rPr lang="ko-KR" altLang="en-US" dirty="0"/>
              <a:t> 이동 버튼</a:t>
            </a:r>
            <a:endParaRPr lang="en-US" altLang="ko-KR" dirty="0"/>
          </a:p>
          <a:p>
            <a:r>
              <a:rPr lang="en-US" altLang="ko-KR" dirty="0"/>
              <a:t>          Defect ID </a:t>
            </a:r>
            <a:r>
              <a:rPr lang="ko-KR" altLang="en-US" dirty="0"/>
              <a:t>기반 </a:t>
            </a:r>
            <a:r>
              <a:rPr lang="en-US" altLang="ko-KR" dirty="0"/>
              <a:t>Shifting 	    Normal Die Data </a:t>
            </a:r>
            <a:r>
              <a:rPr lang="ko-KR" altLang="en-US" dirty="0"/>
              <a:t>고려</a:t>
            </a:r>
            <a:r>
              <a:rPr lang="en-US" altLang="ko-KR" dirty="0"/>
              <a:t> 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Image Viewer – Zoom/Measurement 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ImageViewer</a:t>
            </a:r>
            <a:r>
              <a:rPr lang="en-US" altLang="ko-KR" dirty="0"/>
              <a:t> – </a:t>
            </a:r>
            <a:r>
              <a:rPr lang="en-US" altLang="ko-KR" dirty="0" err="1"/>
              <a:t>DefectInfo</a:t>
            </a:r>
            <a:r>
              <a:rPr lang="en-US" altLang="ko-KR" dirty="0"/>
              <a:t> </a:t>
            </a:r>
            <a:r>
              <a:rPr lang="ko-KR" altLang="en-US" dirty="0"/>
              <a:t>동기화 </a:t>
            </a:r>
            <a:endParaRPr lang="en-US" altLang="ko-KR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0F6D542-663F-20F0-7729-B432FC9D1D6B}"/>
              </a:ext>
            </a:extLst>
          </p:cNvPr>
          <p:cNvGrpSpPr/>
          <p:nvPr/>
        </p:nvGrpSpPr>
        <p:grpSpPr>
          <a:xfrm>
            <a:off x="197779" y="2876764"/>
            <a:ext cx="6062384" cy="2357951"/>
            <a:chOff x="197779" y="2742952"/>
            <a:chExt cx="6062384" cy="235795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1C19015-78ED-0DBA-0DB3-CF7E69E84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67" t="71237" r="3206" b="-284"/>
            <a:stretch>
              <a:fillRect/>
            </a:stretch>
          </p:blipFill>
          <p:spPr>
            <a:xfrm>
              <a:off x="197779" y="2742952"/>
              <a:ext cx="6062384" cy="23579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939ACD9-1A81-8B82-784D-1252F3694014}"/>
                </a:ext>
              </a:extLst>
            </p:cNvPr>
            <p:cNvSpPr/>
            <p:nvPr/>
          </p:nvSpPr>
          <p:spPr>
            <a:xfrm>
              <a:off x="4167612" y="2742952"/>
              <a:ext cx="2092550" cy="2289977"/>
            </a:xfrm>
            <a:prstGeom prst="roundRect">
              <a:avLst>
                <a:gd name="adj" fmla="val 0"/>
              </a:avLst>
            </a:prstGeom>
            <a:solidFill>
              <a:srgbClr val="FFFFFF">
                <a:alpha val="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1F64A1-703E-8D18-4D76-A9677C735A61}"/>
              </a:ext>
            </a:extLst>
          </p:cNvPr>
          <p:cNvSpPr/>
          <p:nvPr/>
        </p:nvSpPr>
        <p:spPr>
          <a:xfrm>
            <a:off x="3697322" y="1498696"/>
            <a:ext cx="256478" cy="1438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0D9524C-531F-17DC-521B-86AB6D406384}"/>
              </a:ext>
            </a:extLst>
          </p:cNvPr>
          <p:cNvGrpSpPr/>
          <p:nvPr/>
        </p:nvGrpSpPr>
        <p:grpSpPr>
          <a:xfrm>
            <a:off x="6992259" y="1939035"/>
            <a:ext cx="5125134" cy="4111688"/>
            <a:chOff x="6992259" y="1939035"/>
            <a:chExt cx="5125134" cy="411168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583F7E3-A933-5777-A232-271E5AC7D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2260" y="1939035"/>
              <a:ext cx="4670094" cy="409031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4A40424-59CB-699B-DEB8-487ADF217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583" t="53856" b="29807"/>
            <a:stretch>
              <a:fillRect/>
            </a:stretch>
          </p:blipFill>
          <p:spPr>
            <a:xfrm>
              <a:off x="8538258" y="4933023"/>
              <a:ext cx="3579134" cy="10957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9E9C4CC-C814-CA69-2853-12531B1C84F8}"/>
                </a:ext>
              </a:extLst>
            </p:cNvPr>
            <p:cNvSpPr/>
            <p:nvPr/>
          </p:nvSpPr>
          <p:spPr>
            <a:xfrm>
              <a:off x="8538259" y="4954991"/>
              <a:ext cx="3579134" cy="1095732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DAA2FAD-9E2B-BAC3-C5EB-4F03B6062BD0}"/>
                </a:ext>
              </a:extLst>
            </p:cNvPr>
            <p:cNvSpPr/>
            <p:nvPr/>
          </p:nvSpPr>
          <p:spPr>
            <a:xfrm>
              <a:off x="6992259" y="2126715"/>
              <a:ext cx="4670093" cy="2784339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  <p:sp>
        <p:nvSpPr>
          <p:cNvPr id="15" name="화살표: 왼쪽/오른쪽 14">
            <a:extLst>
              <a:ext uri="{FF2B5EF4-FFF2-40B4-BE49-F238E27FC236}">
                <a16:creationId xmlns:a16="http://schemas.microsoft.com/office/drawing/2014/main" id="{4EAE89C6-17D8-3012-19EA-0A2E24BCDC24}"/>
              </a:ext>
            </a:extLst>
          </p:cNvPr>
          <p:cNvSpPr/>
          <p:nvPr/>
        </p:nvSpPr>
        <p:spPr>
          <a:xfrm>
            <a:off x="6340774" y="3796987"/>
            <a:ext cx="570873" cy="328304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1272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9445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CA0FB-F583-662C-FAA0-001411AA6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0A9D51-846D-412D-B479-86ABD0BB44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구현 </a:t>
            </a:r>
            <a:r>
              <a:rPr lang="en-US" altLang="ko-KR" dirty="0"/>
              <a:t>– </a:t>
            </a:r>
            <a:r>
              <a:rPr lang="en-US" altLang="ko-KR" dirty="0" err="1"/>
              <a:t>Refesh</a:t>
            </a:r>
            <a:r>
              <a:rPr lang="en-US" altLang="ko-KR" dirty="0"/>
              <a:t> Button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543DEB-DA4C-986E-821B-FF59C3DEC538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96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Refresh </a:t>
            </a:r>
            <a:r>
              <a:rPr lang="ko-KR" altLang="en-US" dirty="0" err="1"/>
              <a:t>입력시</a:t>
            </a:r>
            <a:r>
              <a:rPr lang="ko-KR" altLang="en-US" dirty="0"/>
              <a:t> 파일 및 폴더 초기화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F10425-4F5E-979C-CAF0-E120B7DF8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90" y="2201088"/>
            <a:ext cx="11293819" cy="3749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2453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D7B86-224B-3586-46B0-DED2C2B84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12EB705-947E-37D1-CC9F-33D639B851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추후 구현 사항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9DC46F-A31C-2528-C9B8-143E0479F9C0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96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Die </a:t>
            </a:r>
            <a:r>
              <a:rPr lang="ko-KR" altLang="en-US" dirty="0"/>
              <a:t>간 이동버튼  구현 </a:t>
            </a:r>
            <a:r>
              <a:rPr lang="en-US" altLang="ko-KR" dirty="0"/>
              <a:t>- Defect </a:t>
            </a:r>
            <a:r>
              <a:rPr lang="ko-KR" altLang="en-US" dirty="0"/>
              <a:t>없는 </a:t>
            </a:r>
            <a:r>
              <a:rPr lang="en-US" altLang="ko-KR" dirty="0"/>
              <a:t>Die</a:t>
            </a:r>
            <a:r>
              <a:rPr lang="ko-KR" altLang="en-US" dirty="0"/>
              <a:t>를 건너 뛰는 로직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동적 </a:t>
            </a:r>
            <a:r>
              <a:rPr lang="en-US" altLang="ko-KR" dirty="0"/>
              <a:t>Wafer Map </a:t>
            </a:r>
            <a:r>
              <a:rPr lang="ko-KR" altLang="en-US" dirty="0"/>
              <a:t>구현 </a:t>
            </a:r>
            <a:r>
              <a:rPr lang="en-US" altLang="ko-KR" dirty="0"/>
              <a:t>– Defect Point/Die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Robust </a:t>
            </a:r>
            <a:r>
              <a:rPr lang="ko-KR" altLang="en-US" dirty="0"/>
              <a:t>한 </a:t>
            </a:r>
            <a:r>
              <a:rPr lang="en-US" altLang="ko-KR" dirty="0"/>
              <a:t>Data Sync </a:t>
            </a:r>
            <a:r>
              <a:rPr lang="ko-KR" altLang="en-US" dirty="0"/>
              <a:t>로직 구현 </a:t>
            </a:r>
            <a:r>
              <a:rPr lang="en-US" altLang="ko-KR" dirty="0"/>
              <a:t>– Wafer Map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EED9BA-C6EF-24BC-3959-5AA3A946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04"/>
          <a:stretch>
            <a:fillRect/>
          </a:stretch>
        </p:blipFill>
        <p:spPr>
          <a:xfrm>
            <a:off x="5778229" y="3021980"/>
            <a:ext cx="5767778" cy="2824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21047E-62FF-5341-11A2-9417F5DAE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04" y="3024348"/>
            <a:ext cx="4522558" cy="2822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990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5"/>
          <p:cNvSpPr txBox="1">
            <a:spLocks/>
          </p:cNvSpPr>
          <p:nvPr/>
        </p:nvSpPr>
        <p:spPr>
          <a:xfrm>
            <a:off x="12299745" y="11516346"/>
            <a:ext cx="40957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CB18FE-46AA-4BE0-88C7-F5AF093AC2C4}" type="slidenum">
              <a:rPr lang="ko-KR" altLang="en-US" smtClean="0">
                <a:solidFill>
                  <a:srgbClr val="C00000"/>
                </a:solidFill>
              </a:rPr>
              <a:pPr/>
              <a:t>22</a:t>
            </a:fld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094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01</a:t>
            </a:r>
          </a:p>
          <a:p>
            <a:r>
              <a:rPr lang="en-US" altLang="ko-KR" dirty="0"/>
              <a:t>02</a:t>
            </a:r>
          </a:p>
          <a:p>
            <a:r>
              <a:rPr lang="en-US" altLang="ko-KR" dirty="0"/>
              <a:t>03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7840560" y="2230203"/>
            <a:ext cx="4351439" cy="4644723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명세서</a:t>
            </a:r>
            <a:endParaRPr lang="en-US" altLang="ko-KR" dirty="0"/>
          </a:p>
          <a:p>
            <a:r>
              <a:rPr lang="ko-KR" altLang="en-US" dirty="0"/>
              <a:t>설계</a:t>
            </a:r>
            <a:endParaRPr lang="en-US" altLang="ko-KR" dirty="0"/>
          </a:p>
          <a:p>
            <a:r>
              <a:rPr lang="ko-KR" altLang="en-US" dirty="0"/>
              <a:t>구현 사항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877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C88CC-75C6-B365-9710-D7BDFE0F5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04BF86F-2CCD-88AB-D6C3-DE244E761B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F6038C-0984-C9F8-3C18-30C9DD9C00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명세서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0005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CE618-43D4-68B7-2707-D3F040800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C883A87-F01B-9BC3-591E-CE2D5E9A0D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AC149109-66FF-DAD4-0E4F-19EFC3EC50B4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03E8569B-C3FE-C64E-AD0C-E26B2730EBD8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1EA9FC29-802B-12FE-8FF6-42ADE4A5BCA5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10763380" cy="5235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반도체 웨이퍼 검사 결과인 </a:t>
            </a:r>
            <a:r>
              <a:rPr lang="en-US" altLang="ko-KR" dirty="0" err="1"/>
              <a:t>Klarf</a:t>
            </a:r>
            <a:r>
              <a:rPr lang="en-US" altLang="ko-KR" dirty="0"/>
              <a:t> Format </a:t>
            </a:r>
            <a:r>
              <a:rPr lang="ko-KR" altLang="en-US" dirty="0"/>
              <a:t>파일을 읽고 사용자에게 결함 정보를 제공하는 프로그램을 제작한다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C00000"/>
                </a:solidFill>
              </a:rPr>
              <a:t>전체 웨이퍼 시각 정보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C00000"/>
                </a:solidFill>
              </a:rPr>
              <a:t>개별 결함 이미지 정보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C00000"/>
                </a:solidFill>
              </a:rPr>
              <a:t>파일 탐색기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C00000"/>
                </a:solidFill>
              </a:rPr>
              <a:t>결함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상세 리스트 </a:t>
            </a:r>
            <a:r>
              <a:rPr lang="ko-KR" altLang="en-US" dirty="0"/>
              <a:t>등을 제공해야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(Wafer Map Viewer, Defect Image Viewer, File List Viewer, Defect List Viewer)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뷰어는 사용자 입력에 따라 동기화 되어 더 나은 </a:t>
            </a:r>
            <a:r>
              <a:rPr lang="en-US" altLang="ko-KR" dirty="0"/>
              <a:t>UX </a:t>
            </a:r>
            <a:r>
              <a:rPr lang="ko-KR" altLang="en-US" dirty="0"/>
              <a:t>를 제공해야 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519374-DE87-8BD0-0D7A-9438F7778F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46" b="10695"/>
          <a:stretch/>
        </p:blipFill>
        <p:spPr>
          <a:xfrm>
            <a:off x="3432716" y="2588083"/>
            <a:ext cx="5326568" cy="42476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3431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53D00-A32D-A850-993A-BB374A226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6A7A70A-B133-01B3-65AC-9F5F18555B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명세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2106720A-75C0-2614-AC03-A1FA6E4D5A38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127892FE-6B2B-C1E6-D332-A03DA2E8D793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BBC3166-6959-5183-FD0E-BBF96A1AA466}"/>
              </a:ext>
            </a:extLst>
          </p:cNvPr>
          <p:cNvGrpSpPr/>
          <p:nvPr/>
        </p:nvGrpSpPr>
        <p:grpSpPr>
          <a:xfrm>
            <a:off x="1652411" y="884665"/>
            <a:ext cx="8887178" cy="5594856"/>
            <a:chOff x="1652411" y="884665"/>
            <a:chExt cx="8887178" cy="559485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F81B091-250C-65DD-260D-726029BA5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2411" y="884665"/>
              <a:ext cx="8887178" cy="5594364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124C07B-175F-3D9E-8C8B-13EB68924FA0}"/>
                </a:ext>
              </a:extLst>
            </p:cNvPr>
            <p:cNvSpPr/>
            <p:nvPr/>
          </p:nvSpPr>
          <p:spPr>
            <a:xfrm>
              <a:off x="6096000" y="1219200"/>
              <a:ext cx="4443589" cy="3403529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Defect Image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83D8591-F827-E5D5-8D6D-49BFABC5D515}"/>
                </a:ext>
              </a:extLst>
            </p:cNvPr>
            <p:cNvSpPr/>
            <p:nvPr/>
          </p:nvSpPr>
          <p:spPr>
            <a:xfrm>
              <a:off x="1652411" y="1219200"/>
              <a:ext cx="4443589" cy="3403529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Wafer Map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A768074-5ED8-52A0-1BEB-6A0C47BBBC6C}"/>
                </a:ext>
              </a:extLst>
            </p:cNvPr>
            <p:cNvSpPr/>
            <p:nvPr/>
          </p:nvSpPr>
          <p:spPr>
            <a:xfrm>
              <a:off x="1652411" y="4637478"/>
              <a:ext cx="4443589" cy="1841552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File List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14B6780-D507-B86F-326C-A94D2EB74536}"/>
                </a:ext>
              </a:extLst>
            </p:cNvPr>
            <p:cNvSpPr/>
            <p:nvPr/>
          </p:nvSpPr>
          <p:spPr>
            <a:xfrm>
              <a:off x="6096000" y="4637969"/>
              <a:ext cx="4443589" cy="1841552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Defect Info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E083B8D-CB60-A12C-F01D-A015F71ED478}"/>
                </a:ext>
              </a:extLst>
            </p:cNvPr>
            <p:cNvSpPr/>
            <p:nvPr/>
          </p:nvSpPr>
          <p:spPr>
            <a:xfrm>
              <a:off x="1652412" y="1014202"/>
              <a:ext cx="1469930" cy="204997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40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FBA7C0C-049B-9B3E-8E20-59C7293A29AE}"/>
              </a:ext>
            </a:extLst>
          </p:cNvPr>
          <p:cNvCxnSpPr>
            <a:cxnSpLocks/>
          </p:cNvCxnSpPr>
          <p:nvPr/>
        </p:nvCxnSpPr>
        <p:spPr>
          <a:xfrm flipV="1">
            <a:off x="3122342" y="869917"/>
            <a:ext cx="1168847" cy="269349"/>
          </a:xfrm>
          <a:prstGeom prst="bentConnector3">
            <a:avLst/>
          </a:prstGeom>
          <a:ln w="28575">
            <a:solidFill>
              <a:srgbClr val="5555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4F5A4A-A8F3-75F2-D10E-C4C21121AA5E}"/>
              </a:ext>
            </a:extLst>
          </p:cNvPr>
          <p:cNvSpPr txBox="1"/>
          <p:nvPr/>
        </p:nvSpPr>
        <p:spPr>
          <a:xfrm>
            <a:off x="4214264" y="682458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555FD"/>
                </a:solidFill>
              </a:rPr>
              <a:t>Dock</a:t>
            </a:r>
            <a:r>
              <a:rPr lang="ko-KR" altLang="en-US" b="1" dirty="0">
                <a:solidFill>
                  <a:srgbClr val="5555FD"/>
                </a:solidFill>
              </a:rPr>
              <a:t> </a:t>
            </a:r>
            <a:r>
              <a:rPr lang="en-US" altLang="ko-KR" b="1" dirty="0">
                <a:solidFill>
                  <a:srgbClr val="5555FD"/>
                </a:solidFill>
              </a:rPr>
              <a:t>Panel</a:t>
            </a:r>
          </a:p>
        </p:txBody>
      </p:sp>
    </p:spTree>
    <p:extLst>
      <p:ext uri="{BB962C8B-B14F-4D97-AF65-F5344CB8AC3E}">
        <p14:creationId xmlns:p14="http://schemas.microsoft.com/office/powerpoint/2010/main" val="854996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E4FBA-CE24-D582-1CC8-25F80E690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57E178C-4537-46DA-0BD5-06FB479151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명세 </a:t>
            </a:r>
            <a:r>
              <a:rPr lang="en-US" altLang="ko-KR" dirty="0"/>
              <a:t>- File List Viewer</a:t>
            </a:r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CF0584D-7789-1724-9DD5-18C5B4C9E7F3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310EE4E0-AD8C-593D-ABE9-1DE9F64BE1CC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748FE8-3C17-3030-27E2-037BE9B4E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t="5696"/>
          <a:stretch>
            <a:fillRect/>
          </a:stretch>
        </p:blipFill>
        <p:spPr>
          <a:xfrm>
            <a:off x="276327" y="899412"/>
            <a:ext cx="11288751" cy="543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26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B522A-AFC8-5A66-5A65-D1A12CD74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EDF16F-344F-20B3-B3BF-173C570B4A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명세 </a:t>
            </a:r>
            <a:r>
              <a:rPr lang="en-US" altLang="ko-KR" dirty="0"/>
              <a:t>- Wafer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 </a:t>
            </a:r>
            <a:r>
              <a:rPr lang="en-US" altLang="ko-KR" dirty="0"/>
              <a:t>Viewer</a:t>
            </a:r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0A620C8-CC4C-EBE2-3521-FA8382F315D3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3386EE41-A2B4-56F6-37BB-654D6420F94F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7" name="그림 6" descr="텍스트, 스크린샷, 폰트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63791E-7B94-71FC-B686-D13849F60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t="9079" b="35274"/>
          <a:stretch>
            <a:fillRect/>
          </a:stretch>
        </p:blipFill>
        <p:spPr>
          <a:xfrm>
            <a:off x="276327" y="906535"/>
            <a:ext cx="11288752" cy="2522465"/>
          </a:xfrm>
          <a:prstGeom prst="rect">
            <a:avLst/>
          </a:prstGeom>
        </p:spPr>
      </p:pic>
      <p:pic>
        <p:nvPicPr>
          <p:cNvPr id="3" name="그림 2" descr="텍스트, 스크린샷, 폰트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283DAF5-1B33-C17C-91E6-80965CB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t="86157"/>
          <a:stretch>
            <a:fillRect/>
          </a:stretch>
        </p:blipFill>
        <p:spPr>
          <a:xfrm>
            <a:off x="276327" y="3429000"/>
            <a:ext cx="11288752" cy="62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88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390A3-1B6A-75A2-D261-EFDE1894F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FB72940-352F-FDB1-D892-FEEA638263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명세 </a:t>
            </a:r>
            <a:r>
              <a:rPr lang="en-US" altLang="ko-KR" dirty="0"/>
              <a:t>- Defect Info Viewer</a:t>
            </a:r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9EF7B301-B9E1-35E0-35A4-774F41CE337A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41E68A9D-D0A1-468C-9AD1-03AB1E142298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9" name="그림 8" descr="텍스트, 폰트, 스크린샷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9C8BC6-A7B7-F2F2-F0BB-1FBF81A6C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b="8598"/>
          <a:stretch>
            <a:fillRect/>
          </a:stretch>
        </p:blipFill>
        <p:spPr>
          <a:xfrm>
            <a:off x="276326" y="4492043"/>
            <a:ext cx="9848980" cy="15804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C0AFDF-2762-11AF-EA71-CD1BEDDB70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04" r="-3761"/>
          <a:stretch>
            <a:fillRect/>
          </a:stretch>
        </p:blipFill>
        <p:spPr>
          <a:xfrm>
            <a:off x="276325" y="849856"/>
            <a:ext cx="9920727" cy="560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14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0ed6c54-e66b-4158-b288-34e409d8b249" xsi:nil="true"/>
    <lcf76f155ced4ddcb4097134ff3c332f xmlns="f6ed9a63-f138-448a-bdaa-ea16a4c1649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831F78AA9756C44A0E98822651D84C6" ma:contentTypeVersion="17" ma:contentTypeDescription="새 문서를 만듭니다." ma:contentTypeScope="" ma:versionID="d5d5b2c4c8e1dd569b570341750d1320">
  <xsd:schema xmlns:xsd="http://www.w3.org/2001/XMLSchema" xmlns:xs="http://www.w3.org/2001/XMLSchema" xmlns:p="http://schemas.microsoft.com/office/2006/metadata/properties" xmlns:ns2="f6ed9a63-f138-448a-bdaa-ea16a4c16493" xmlns:ns3="a0ed6c54-e66b-4158-b288-34e409d8b249" targetNamespace="http://schemas.microsoft.com/office/2006/metadata/properties" ma:root="true" ma:fieldsID="e4c87dd5280524a987f1ec18a59f5fee" ns2:_="" ns3:_="">
    <xsd:import namespace="f6ed9a63-f138-448a-bdaa-ea16a4c16493"/>
    <xsd:import namespace="a0ed6c54-e66b-4158-b288-34e409d8b2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ed9a63-f138-448a-bdaa-ea16a4c164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1810d4f8-e228-4eb6-8de4-df9f2916e80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3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ed6c54-e66b-4158-b288-34e409d8b249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47844fd7-2201-4b0d-8263-b557f8741e84}" ma:internalName="TaxCatchAll" ma:showField="CatchAllData" ma:web="a0ed6c54-e66b-4158-b288-34e409d8b2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655753-57EE-420B-BE2F-00787092D55E}">
  <ds:schemaRefs>
    <ds:schemaRef ds:uri="http://www.w3.org/XML/1998/namespace"/>
    <ds:schemaRef ds:uri="http://schemas.microsoft.com/office/2006/documentManagement/types"/>
    <ds:schemaRef ds:uri="http://purl.org/dc/elements/1.1/"/>
    <ds:schemaRef ds:uri="a0ed6c54-e66b-4158-b288-34e409d8b249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f6ed9a63-f138-448a-bdaa-ea16a4c16493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AA469F7-E466-4805-80A7-D107484366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ed9a63-f138-448a-bdaa-ea16a4c16493"/>
    <ds:schemaRef ds:uri="a0ed6c54-e66b-4158-b288-34e409d8b2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E1378E-A752-4FB5-A280-1EC738D77E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11297</TotalTime>
  <Words>981</Words>
  <Application>Microsoft Office PowerPoint</Application>
  <PresentationFormat>와이드스크린</PresentationFormat>
  <Paragraphs>177</Paragraphs>
  <Slides>22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Arial</vt:lpstr>
      <vt:lpstr>Helvetica</vt:lpstr>
      <vt:lpstr>Tahoma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차지혜</dc:creator>
  <cp:lastModifiedBy>안광윤</cp:lastModifiedBy>
  <cp:revision>1160</cp:revision>
  <dcterms:created xsi:type="dcterms:W3CDTF">2020-12-23T01:27:59Z</dcterms:created>
  <dcterms:modified xsi:type="dcterms:W3CDTF">2025-10-15T23:25:45Z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0x0101000831F78AA9756C44A0E98822651D84C6</vt:lpwstr>
  </property>
  <property fmtid="{D5CDD505-2E9C-101B-9397-08002B2CF9AE}" pid="3" name="MediaServiceImageTags">
    <vt:lpwstr/>
  </property>
</Properties>
</file>